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ink/ink1.xml" ContentType="application/inkml+xml"/>
  <Override PartName="/ppt/notesSlides/notesSlide88.xml" ContentType="application/vnd.openxmlformats-officedocument.presentationml.notesSlide+xml"/>
  <Override PartName="/ppt/ink/ink2.xml" ContentType="application/inkml+xml"/>
  <Override PartName="/ppt/notesSlides/notesSlide89.xml" ContentType="application/vnd.openxmlformats-officedocument.presentationml.notesSlide+xml"/>
  <Override PartName="/ppt/ink/ink3.xml" ContentType="application/inkml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0"/>
  </p:notesMasterIdLst>
  <p:handoutMasterIdLst>
    <p:handoutMasterId r:id="rId161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487" r:id="rId15"/>
    <p:sldId id="488" r:id="rId16"/>
    <p:sldId id="376" r:id="rId17"/>
    <p:sldId id="422" r:id="rId18"/>
    <p:sldId id="423" r:id="rId19"/>
    <p:sldId id="469" r:id="rId20"/>
    <p:sldId id="360" r:id="rId21"/>
    <p:sldId id="470" r:id="rId22"/>
    <p:sldId id="361" r:id="rId23"/>
    <p:sldId id="362" r:id="rId24"/>
    <p:sldId id="363" r:id="rId25"/>
    <p:sldId id="364" r:id="rId26"/>
    <p:sldId id="365" r:id="rId27"/>
    <p:sldId id="366" r:id="rId28"/>
    <p:sldId id="374" r:id="rId29"/>
    <p:sldId id="368" r:id="rId30"/>
    <p:sldId id="369" r:id="rId31"/>
    <p:sldId id="427" r:id="rId32"/>
    <p:sldId id="431" r:id="rId33"/>
    <p:sldId id="380" r:id="rId34"/>
    <p:sldId id="381" r:id="rId35"/>
    <p:sldId id="489" r:id="rId36"/>
    <p:sldId id="490" r:id="rId37"/>
    <p:sldId id="491" r:id="rId38"/>
    <p:sldId id="492" r:id="rId39"/>
    <p:sldId id="493" r:id="rId40"/>
    <p:sldId id="494" r:id="rId41"/>
    <p:sldId id="495" r:id="rId42"/>
    <p:sldId id="496" r:id="rId43"/>
    <p:sldId id="394" r:id="rId44"/>
    <p:sldId id="390" r:id="rId45"/>
    <p:sldId id="395" r:id="rId46"/>
    <p:sldId id="430" r:id="rId47"/>
    <p:sldId id="497" r:id="rId48"/>
    <p:sldId id="498" r:id="rId49"/>
    <p:sldId id="499" r:id="rId50"/>
    <p:sldId id="367" r:id="rId51"/>
    <p:sldId id="500" r:id="rId52"/>
    <p:sldId id="371" r:id="rId53"/>
    <p:sldId id="372" r:id="rId54"/>
    <p:sldId id="378" r:id="rId55"/>
    <p:sldId id="379" r:id="rId56"/>
    <p:sldId id="501" r:id="rId57"/>
    <p:sldId id="502" r:id="rId58"/>
    <p:sldId id="503" r:id="rId59"/>
    <p:sldId id="504" r:id="rId60"/>
    <p:sldId id="505" r:id="rId61"/>
    <p:sldId id="506" r:id="rId62"/>
    <p:sldId id="507" r:id="rId63"/>
    <p:sldId id="508" r:id="rId64"/>
    <p:sldId id="509" r:id="rId65"/>
    <p:sldId id="510" r:id="rId66"/>
    <p:sldId id="409" r:id="rId67"/>
    <p:sldId id="410" r:id="rId68"/>
    <p:sldId id="411" r:id="rId69"/>
    <p:sldId id="511" r:id="rId70"/>
    <p:sldId id="512" r:id="rId71"/>
    <p:sldId id="513" r:id="rId72"/>
    <p:sldId id="514" r:id="rId73"/>
    <p:sldId id="432" r:id="rId74"/>
    <p:sldId id="433" r:id="rId75"/>
    <p:sldId id="515" r:id="rId76"/>
    <p:sldId id="516" r:id="rId77"/>
    <p:sldId id="424" r:id="rId78"/>
    <p:sldId id="425" r:id="rId79"/>
    <p:sldId id="426" r:id="rId80"/>
    <p:sldId id="517" r:id="rId81"/>
    <p:sldId id="518" r:id="rId82"/>
    <p:sldId id="396" r:id="rId83"/>
    <p:sldId id="397" r:id="rId84"/>
    <p:sldId id="398" r:id="rId85"/>
    <p:sldId id="403" r:id="rId86"/>
    <p:sldId id="404" r:id="rId87"/>
    <p:sldId id="405" r:id="rId88"/>
    <p:sldId id="519" r:id="rId89"/>
    <p:sldId id="520" r:id="rId90"/>
    <p:sldId id="429" r:id="rId91"/>
    <p:sldId id="521" r:id="rId92"/>
    <p:sldId id="522" r:id="rId93"/>
    <p:sldId id="399" r:id="rId94"/>
    <p:sldId id="400" r:id="rId95"/>
    <p:sldId id="435" r:id="rId96"/>
    <p:sldId id="523" r:id="rId97"/>
    <p:sldId id="524" r:id="rId98"/>
    <p:sldId id="406" r:id="rId99"/>
    <p:sldId id="682" r:id="rId100"/>
    <p:sldId id="719" r:id="rId101"/>
    <p:sldId id="683" r:id="rId102"/>
    <p:sldId id="684" r:id="rId103"/>
    <p:sldId id="685" r:id="rId104"/>
    <p:sldId id="686" r:id="rId105"/>
    <p:sldId id="687" r:id="rId106"/>
    <p:sldId id="717" r:id="rId107"/>
    <p:sldId id="688" r:id="rId108"/>
    <p:sldId id="689" r:id="rId109"/>
    <p:sldId id="691" r:id="rId110"/>
    <p:sldId id="718" r:id="rId111"/>
    <p:sldId id="720" r:id="rId112"/>
    <p:sldId id="721" r:id="rId113"/>
    <p:sldId id="722" r:id="rId114"/>
    <p:sldId id="723" r:id="rId115"/>
    <p:sldId id="724" r:id="rId116"/>
    <p:sldId id="725" r:id="rId117"/>
    <p:sldId id="726" r:id="rId118"/>
    <p:sldId id="727" r:id="rId119"/>
    <p:sldId id="728" r:id="rId120"/>
    <p:sldId id="466" r:id="rId121"/>
    <p:sldId id="464" r:id="rId122"/>
    <p:sldId id="467" r:id="rId123"/>
    <p:sldId id="465" r:id="rId124"/>
    <p:sldId id="437" r:id="rId125"/>
    <p:sldId id="468" r:id="rId126"/>
    <p:sldId id="729" r:id="rId127"/>
    <p:sldId id="472" r:id="rId128"/>
    <p:sldId id="438" r:id="rId129"/>
    <p:sldId id="730" r:id="rId130"/>
    <p:sldId id="471" r:id="rId131"/>
    <p:sldId id="473" r:id="rId132"/>
    <p:sldId id="440" r:id="rId133"/>
    <p:sldId id="441" r:id="rId134"/>
    <p:sldId id="442" r:id="rId135"/>
    <p:sldId id="474" r:id="rId136"/>
    <p:sldId id="443" r:id="rId137"/>
    <p:sldId id="476" r:id="rId138"/>
    <p:sldId id="475" r:id="rId139"/>
    <p:sldId id="552" r:id="rId140"/>
    <p:sldId id="668" r:id="rId141"/>
    <p:sldId id="478" r:id="rId142"/>
    <p:sldId id="444" r:id="rId143"/>
    <p:sldId id="479" r:id="rId144"/>
    <p:sldId id="448" r:id="rId145"/>
    <p:sldId id="480" r:id="rId146"/>
    <p:sldId id="463" r:id="rId147"/>
    <p:sldId id="450" r:id="rId148"/>
    <p:sldId id="451" r:id="rId149"/>
    <p:sldId id="481" r:id="rId150"/>
    <p:sldId id="454" r:id="rId151"/>
    <p:sldId id="460" r:id="rId152"/>
    <p:sldId id="482" r:id="rId153"/>
    <p:sldId id="483" r:id="rId154"/>
    <p:sldId id="558" r:id="rId155"/>
    <p:sldId id="560" r:id="rId156"/>
    <p:sldId id="561" r:id="rId157"/>
    <p:sldId id="562" r:id="rId158"/>
    <p:sldId id="564" r:id="rId1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32:35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10529 7527 24575,'12'-1'0,"6"1"0,25 0 0,3 1 0,-2 0 0,1 0 0,-14 0 0,-1 1 0,18-1 0,-1 1 0,1-1 0,-19 0 0,-2 0 0,9-1 0,-3 1 0,16 0 0,-9-2 0,-7 1 0,1 1 0,7-2 0,-13 1 0,-1 0 0,5 0 0,3-1 0,1 1 0,2-2 0,4 0 0,1 0 0,-5-1 0,-13 1 0,0 0 0,1 1 0,-1 0 0,12-1 0,11 1 0,-15 0 0,0 0 0,13-1 0,-10 1 0,10 1 0,-9 0 0,-1 0 0,1-1 0,-5 0 0,-2 0 0,7 0 0,-12 0 0,10 0 0,-20 0 0,10 0 0,-10 0 0,17 0 0,-6 0 0,10 0 0,-4 1 0,-2-1 0,6 1 0,-14-1 0,2 1 0,-16 0 0,18 0 0,-8 0 0,18 0 0,-1 1 0,-8-1 0,6 1 0,-14-1 0,-7 0 0,-6 0 0,-20 5 0,-7 0 0,-26 7 0,25-8 0,-4 2 0</inkml:trace>
  <inkml:trace contextRef="#ctx0" brushRef="#br0" timeOffset="3017">10508 7667 24575,'19'-3'0,"7"0"0,17 0 0,-17 2 0,1 0 0,5 0 0,0 0 0,1 1 0,2-1 0,12 1 0,-1-1 0,-15 1 0,-1 0 0,10 0 0,-1 0 0,-12 1 0,-2-1 0,17 1 0,-13-1 0,0 1 0,19-1 0,-2 0 0,-12 0 0,0 0 0,8-1 0,-12 1 0,1 0 0,2 0 0,-2 0 0,-5 0 0,0 0 0,5 1 0,0-1 0,11 0 0,-4 0 0,-12 0 0,0 0 0,9-1 0,9 0 0,-19 0 0,-1 1 0,14 0 0,-4 0 0,5-1 0,3 1 0,-10 0 0,0 0 0,6 0 0,1 0 0,-3 0 0,-2 1 0,2-1 0,6 1 0,-23-1 0,-2 0 0,-3 0 0,-2 0 0,6-1 0,-5 1 0,4-1 0,2 1 0,4-1 0,3 0 0,5-1 0,-15 2 0,-3-1 0,-5-1 0,5 1 0,21-2 0,-6 2 0,11 0 0,-22 1 0,-7-1 0,-7 1 0,-18 0 0,-10-2 0,-5 2 0,-10-1 0,1 0 0,3-1 0,1 1 0,-2-1-331,-8 1 1,-1-1 0,2 1 330,8 0 0,2-1 0,3 1 0,0 0 0,1 0 0,1 0 0,-1 0 0,-11 0 0,-2 0 0,10 0 0,-3 0 0,0 1 0,-8-1 0,-1-1 0,0 1 0,7 0 0,2 0 0,-3 0 0,-9 0 0,-3 0 0,4 0 0,1 1 0,1-1 0,11 1 0,-1 0 0,2 0 0,-9 0 0,5 0 0,-6 0 0,-6 0 991,9-1-991,0-1 0,-1 0 0,-2 0 0,12 0 0,-1 1 0,-2-1 0,-2 0 0,3 1 0,5 0 0,1 0 0,-9 0 0,2 1 0,-1-1 0,0 0 0,17 1 0,9 0 0,6 0 0,17-1 0,30 0 0,-20 1 0,3-1 0,8 1 0,1 0 0,-4 0 0,0 0 0,-1 1 0,-1 0 0,-2 0 0,-1-1 0,20 1 0,-13 0 0,-4-1 0,-15-1 0,6 1 0,-13 0 0,7-1 0,-10 1 0,0-1 0,-5 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33:52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9386 7244 24575,'49'0'0,"-21"0"0,0 0 0,-1 1 0,1-1 0,19 2 0,4 0 0,-15-1 0,1 0 0,0 0 0,-2 0 0,0 1 0,0-1 0,5 0 0,0 0 0,-4-1 0,-7 0 0,-1 0 0,17 0 0,0-1 0,-19 0 0,0 0 0,19 0 0,-1-1 0,3 1 0,-14 1 0,-2 0 0,4 0 0,0 0 0,3 0 0,-14 1 0,4-1 0,-20 0 0,-17 4 0,-12-1 0,-13 1 0,-4 0 0,9-1 0,-2 0 0,-6-1 0,-4 0 0,3 0 0,2 0 0,1 0 0,-10-1 0,0 0 0,10 0 0,2-1 0,7 1 0,2 0 0,-5-1 0,1 1 0,-6 1 0,1-1 0,-9 2 0,10-1 0,5 1 0,-1 0 0,-7 0 0,3 0 0,0 0 0,-8 0 0,-8 0 0,11-1 0,3-1 0,0 0 0,-4 0 0,17-1 0,-4 0 0,13 1 0,-10 0 0,9 0 0,-8 2 0,15-3 0,18 0 0,11-1 0,23 0 0,-7 0 0,3 0 0,-8 1 0,2 0-407,13 0 0,0-1 407,-12 1 0,-2 0 0,1 1 0,-1-1 0,0 0 0,-2 0 0,-4 1 0,-1-1 0,-2 0 0,0 1 0,7-1 0,0 0 0,15 1 0,-15-1 0,0 0 0,6 0 0,2 0 0,-14 0 0,-1 0 814,18 0-814,-9 0 0,0 0 0,6 0 0,-15 0 0,-2 0 0,7 0 0,-4 0 0,-33 3 0,-10-2 0,-9 1 0,-6-1 0,0 0 0,-2-1 0,-7 0 0,-3 0 0,-1 0 0,-2-1 0,1 0-908,-4 1 1,0-1 907,8 0 0,-1 0 0,6 0 0,5 0 0,5 0 0,-16 0 0,1 1 0,12 0 0,-14 0 0,18 1 0,-8-1 1815,-4 1-1815,-1-1 0,-2 1 0,-2-1 0,23 0 0,0 0 0,27 0 0,10-1 0,23 0 0,-14 1 0,1-1 0,4 1 0,1 0 0,3 0 0,3-1 0,-2 1 0,3 0 0,-3 0 0,5 1 0,-1-1 0,2 0 0,2 0 0,-4 0 0,-9 1 0,-3-1 0,9 0 0,-3 0 0,2 0 0,2 0 0,-13-1 0,0 1 0,14-1 0,-7 0 0,-1 1 0,-1 0 0,7 0 0,-26 0 0,-1-1 0,-10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1:34:27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20376 7031 24575,'-1'23'0,"0"0"0,1 4 0,1 7 0,0-10 0,1 4 0,-1-15 0,1-1 0,-1-2 0,0-1 0,-1 7 0,1-5 0,-1 3 0,1-5 0,-1-1 0,2-2 0,-1-3 0,1 0 0,2-4 0,4 0 0,4-2 0,6 0 0,19-4 0,-5 0 0,14-3 0,-5-3 0,-15 5 0,-2-1 0,-19 7 0,-4 1 0</inkml:trace>
  <inkml:trace contextRef="#ctx0" brushRef="#br0" timeOffset="1101">20452 7313 24575,'3'-8'0,"5"-11"0,0 3 0,11-29 0,-3 11 0,-5 9 0,1-2 0,3-3 0,1 1 0,-3 6 0,0 1 0,3-5 0,0 0 0,12-12 0,-5 4 0,5-3 0,-1 1 0,-3 7 0,-4 9 0,0 0 0,6-4 0,-7 8 0,0 1 0,4-2 0,-3 3 0,4-3 0,-11 9 0,0-1 0,-10 9 0,-3 0 0,0 1 0</inkml:trace>
  <inkml:trace contextRef="#ctx0" brushRef="#br0" timeOffset="2669">21607 6951 24575,'-3'16'0,"-2"5"0,3-6 0,0 5 0,1-3 0,1 4 0,0 6 0,0-3 0,0 11 0,0-18 0,0 3 0,1-13 0,-1-3 0,0-1 0,1-3 0,13 0 0,0 0 0,13-1 0,1 1 0,2 0 0,0-1 0,1 0 0,3 1 0,-2 0 0,13-1 0,-32 0 0,-9 0 0,-4 1 0</inkml:trace>
  <inkml:trace contextRef="#ctx0" brushRef="#br0" timeOffset="3701">21685 7222 24575,'12'-21'0,"9"-9"0,-2 1 0,0 2 0,1-1 0,6-9 0,-8 10 0,0-1 0,-3 7 0,2 0 0,13-16 0,2 1 0,-12 14 0,0 0 0,3-2 0,3-3 0,-4 4 0,7-4 0,3-3 0,-14 13 0,-6 5 0,-4 2 0,-3 5 0,-3 1 0,-2 4 0</inkml:trace>
  <inkml:trace contextRef="#ctx0" brushRef="#br0" timeOffset="62485">17285 11723 24575,'26'-17'0,"0"1"0,12-5 0,3-3 0,2 1-629,-13 8 0,0 1 629,2 0 0,1-1 0,1 0 0,3 0 0,-2 0 0,6-3 0,1 0-492,-4 3 0,2-2 1,-2 2 491,4-3 0,-3 2 0,-4 1 0,1 1 0,-1-1 0,0 0 243,-7 4 1,0 0-244,1-1 0,0 0 0,-1 0 0,-1 1 0,3-2 146,-5 2 1,-22 10 0,-3 1 0</inkml:trace>
  <inkml:trace contextRef="#ctx0" brushRef="#br0" timeOffset="63471">18150 11208 24575,'17'5'0,"7"0"0,10 4 0,15 0 0,-22-4 0,0 1 0,4 0 0,3 0 0,13 3 0,-1 2 0,-17-4 0,-2 0 0,6 0 0,-7 2 0,-17-1 0,-27 9 0,1-3 0,-16 12 0,12-6 0,2 3 0,2 1 0,-3 3 0,-4 10 0,19-27 0,7-10 0,1 0 0,-1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283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421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558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772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482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252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9689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832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31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7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661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51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84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631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1366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9719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744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4862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104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7084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3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947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491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6724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5296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607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575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666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4197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224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64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2042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200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0941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2177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4415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2581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9945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48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9308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2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74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5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70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4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89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3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98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90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9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6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02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5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38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7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06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6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4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38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2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2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8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91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9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54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84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25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16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250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990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380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222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162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0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25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579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932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814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293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243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75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939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8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91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01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104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88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640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837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62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26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221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709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974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30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732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921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164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943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498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841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519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115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570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291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92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61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801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084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777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152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576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38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011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17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43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804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580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2733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768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569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7559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626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103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5965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4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539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1 –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NULL"/><Relationship Id="rId4" Type="http://schemas.openxmlformats.org/officeDocument/2006/relationships/customXml" Target="../ink/ink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tif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magrittr.tidyverse.org/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5.tiff"/><Relationship Id="rId4" Type="http://schemas.openxmlformats.org/officeDocument/2006/relationships/hyperlink" Target="https://education.rstudio.com/trainers/people/duggan+ji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950137"/>
            <a:ext cx="7772400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1: Overview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AF03A1E-5D55-7BC3-D942-EBC40D7E3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Run some R code in Console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0524D1-B6EB-C649-8E95-F0045D27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50" y="1824407"/>
            <a:ext cx="8257201" cy="41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68B7AE-E129-5F44-89A0-44CD4DF9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E" dirty="0"/>
              <a:t>While the workhorse of </a:t>
            </a:r>
            <a:r>
              <a:rPr lang="en-IE" dirty="0" err="1"/>
              <a:t>dplyr</a:t>
            </a:r>
            <a:r>
              <a:rPr lang="en-IE" dirty="0"/>
              <a:t> is the data frame, the workhorse of </a:t>
            </a:r>
            <a:r>
              <a:rPr lang="en-IE" dirty="0" err="1"/>
              <a:t>purrr</a:t>
            </a:r>
            <a:r>
              <a:rPr lang="en-IE" dirty="0"/>
              <a:t> is the list. 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vector</a:t>
            </a:r>
            <a:r>
              <a:rPr lang="en-IE" dirty="0"/>
              <a:t> is a way of storing many individual elements (a single number or a single character or string) of the same type together in a single object,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data frame</a:t>
            </a:r>
            <a:r>
              <a:rPr lang="en-IE" dirty="0"/>
              <a:t> is a way of storing many vectors of the same length but possibly of different types together in a single object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list</a:t>
            </a:r>
            <a:r>
              <a:rPr lang="en-IE" dirty="0"/>
              <a:t> is a way of storing many objects of any type (e.g. data frames, plots, vectors) together in a single object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DF1B0-3C91-0241-AEF3-2376872F2CA5}"/>
                  </a:ext>
                </a:extLst>
              </p14:cNvPr>
              <p14:cNvContentPartPr/>
              <p14:nvPr/>
            </p14:nvContentPartPr>
            <p14:xfrm>
              <a:off x="3341520" y="2607840"/>
              <a:ext cx="453960" cy="33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DF1B0-3C91-0241-AEF3-2376872F2C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160" y="2598480"/>
                <a:ext cx="47268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264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89E9-F712-4744-89AC-C525BB7D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(1) Map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3D21-E68C-4E49-BB9F-00ABA389A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86591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A </a:t>
            </a:r>
            <a:r>
              <a:rPr lang="en-IE" b="1" dirty="0"/>
              <a:t>map function</a:t>
            </a:r>
            <a:r>
              <a:rPr lang="en-IE" dirty="0"/>
              <a:t> is one that applies the same action/function to every element of an object (e.g. each entry of a list or a vector, or each of the columns of a data frame)</a:t>
            </a:r>
          </a:p>
          <a:p>
            <a:r>
              <a:rPr lang="en-IE" dirty="0"/>
              <a:t>The naming convention of the map functions are such that the type of the </a:t>
            </a:r>
            <a:r>
              <a:rPr lang="en-IE" b="1" dirty="0"/>
              <a:t>output</a:t>
            </a:r>
            <a:r>
              <a:rPr lang="en-IE" dirty="0"/>
              <a:t> is specified by the term that follows the underscore in the function name</a:t>
            </a:r>
          </a:p>
          <a:p>
            <a:r>
              <a:rPr lang="en-IE" dirty="0"/>
              <a:t>Consistent with the way of the </a:t>
            </a:r>
            <a:r>
              <a:rPr lang="en-IE" dirty="0" err="1"/>
              <a:t>tidyverse</a:t>
            </a:r>
            <a:r>
              <a:rPr lang="en-IE" dirty="0"/>
              <a:t>, the </a:t>
            </a:r>
            <a:r>
              <a:rPr lang="en-IE" b="1" dirty="0">
                <a:solidFill>
                  <a:srgbClr val="0432FF"/>
                </a:solidFill>
              </a:rPr>
              <a:t>first argument </a:t>
            </a:r>
            <a:r>
              <a:rPr lang="en-IE" dirty="0"/>
              <a:t>of each mapping function is always the </a:t>
            </a:r>
            <a:r>
              <a:rPr lang="en-IE" b="1" dirty="0">
                <a:solidFill>
                  <a:srgbClr val="0432FF"/>
                </a:solidFill>
              </a:rPr>
              <a:t>data object </a:t>
            </a:r>
            <a:r>
              <a:rPr lang="en-IE" dirty="0"/>
              <a:t>that you want to map over, and the</a:t>
            </a:r>
            <a:r>
              <a:rPr lang="en-IE" b="1" dirty="0">
                <a:solidFill>
                  <a:srgbClr val="FF0000"/>
                </a:solidFill>
              </a:rPr>
              <a:t> second argument </a:t>
            </a:r>
            <a:r>
              <a:rPr lang="en-IE" dirty="0"/>
              <a:t>is always the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b="1" i="1" dirty="0">
                <a:solidFill>
                  <a:srgbClr val="FF0000"/>
                </a:solidFill>
              </a:rPr>
              <a:t>function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dirty="0"/>
              <a:t>that you want to iteratively apply to each element of the input object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E2BEE-BD44-824E-9870-65D894FF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101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F72943-834F-7B4F-912C-35041F35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10" y="2412048"/>
            <a:ext cx="5901690" cy="27507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490A57-6048-7C48-B432-E3728162B35F}"/>
                  </a:ext>
                </a:extLst>
              </p14:cNvPr>
              <p14:cNvContentPartPr/>
              <p14:nvPr/>
            </p14:nvContentPartPr>
            <p14:xfrm>
              <a:off x="6222600" y="2386800"/>
              <a:ext cx="1751400" cy="183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490A57-6048-7C48-B432-E3728162B3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3240" y="2377440"/>
                <a:ext cx="1770120" cy="18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32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6F33-F4DF-5B4F-A06A-809E9D95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input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FE627-9686-714A-A3B9-E02ECE5E9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589690"/>
            <a:ext cx="5791200" cy="4525963"/>
          </a:xfrm>
        </p:spPr>
        <p:txBody>
          <a:bodyPr>
            <a:normAutofit fontScale="92500"/>
          </a:bodyPr>
          <a:lstStyle/>
          <a:p>
            <a:pPr fontAlgn="base"/>
            <a:r>
              <a:rPr lang="en-IE" dirty="0"/>
              <a:t>The </a:t>
            </a:r>
            <a:r>
              <a:rPr lang="en-IE" b="1" dirty="0"/>
              <a:t>input</a:t>
            </a:r>
            <a:r>
              <a:rPr lang="en-IE" dirty="0"/>
              <a:t> object to any map function is always either</a:t>
            </a:r>
          </a:p>
          <a:p>
            <a:pPr lvl="1" fontAlgn="base"/>
            <a:r>
              <a:rPr lang="en-IE" dirty="0"/>
              <a:t>a </a:t>
            </a:r>
            <a:r>
              <a:rPr lang="en-IE" i="1" dirty="0"/>
              <a:t>vector</a:t>
            </a:r>
            <a:r>
              <a:rPr lang="en-IE" dirty="0"/>
              <a:t> (of any type), in which case the iteration is done over the entries of the vector,</a:t>
            </a:r>
          </a:p>
          <a:p>
            <a:pPr lvl="1" fontAlgn="base"/>
            <a:r>
              <a:rPr lang="en-IE" dirty="0"/>
              <a:t>a </a:t>
            </a:r>
            <a:r>
              <a:rPr lang="en-IE" i="1" dirty="0"/>
              <a:t>list</a:t>
            </a:r>
            <a:r>
              <a:rPr lang="en-IE" dirty="0"/>
              <a:t>, in which case the iteration is performed over the elements of the list,</a:t>
            </a:r>
          </a:p>
          <a:p>
            <a:pPr lvl="1" fontAlgn="base"/>
            <a:r>
              <a:rPr lang="en-IE" dirty="0"/>
              <a:t>a </a:t>
            </a:r>
            <a:r>
              <a:rPr lang="en-IE" i="1" dirty="0"/>
              <a:t>data frame</a:t>
            </a:r>
            <a:r>
              <a:rPr lang="en-IE" dirty="0"/>
              <a:t>, in which case the iteration is performed over the columns of the data frame (which, since a data frame is a special kind of list, is technically the same as the previous point).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61F1C-D958-4D44-819F-DAE21484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102</a:t>
            </a:fld>
            <a:endParaRPr lang="en-US"/>
          </a:p>
        </p:txBody>
      </p:sp>
      <p:pic>
        <p:nvPicPr>
          <p:cNvPr id="6" name="Picture 5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5674D431-6FBC-AD4E-A03B-F35A6724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300" y="51341"/>
            <a:ext cx="5048100" cy="163357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D813A27-2AD9-8545-9DC5-10A694198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51"/>
          <a:stretch/>
        </p:blipFill>
        <p:spPr>
          <a:xfrm>
            <a:off x="6549540" y="1788921"/>
            <a:ext cx="3403600" cy="41275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F920D19-8BD8-3B48-9F30-7281F1E5C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441"/>
          <a:stretch/>
        </p:blipFill>
        <p:spPr>
          <a:xfrm>
            <a:off x="8680496" y="3773264"/>
            <a:ext cx="3403600" cy="1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3A3DED-C78F-3949-80CE-EAF59942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8FB74-8C5F-1848-811D-FE072CA3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103</a:t>
            </a:fld>
            <a:endParaRPr lang="en-US"/>
          </a:p>
        </p:txBody>
      </p:sp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BAB54D2-AACF-B64F-9220-1F2F25689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" y="1794510"/>
            <a:ext cx="6949440" cy="37719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553B0D3-D9CD-8241-8AF2-1937511CB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801" y="1378491"/>
            <a:ext cx="4351539" cy="50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298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0FC035-C58E-964C-BDB7-A06E56CA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output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ED27E7-11C4-EB4B-BDAF-C620E5E870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IE" dirty="0"/>
              <a:t>The first element of the output is the result of applying the function to the first element of the input (1),</a:t>
            </a:r>
          </a:p>
          <a:p>
            <a:pPr fontAlgn="base"/>
            <a:r>
              <a:rPr lang="en-IE" dirty="0"/>
              <a:t>The second element of the output is the result of applying the function to the second element of the input (4),</a:t>
            </a:r>
          </a:p>
          <a:p>
            <a:pPr fontAlgn="base"/>
            <a:r>
              <a:rPr lang="en-IE" dirty="0"/>
              <a:t>The third element of the output is the result of applying the function to the third element of the input (7).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7197D-5C4C-664E-A01E-E6DD0878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104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6A2D044-E6E5-A345-88A3-8457CF6DD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41" y="429801"/>
            <a:ext cx="4788419" cy="5598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0C4A3C-F884-054A-9C6E-AE53B8CB468B}"/>
              </a:ext>
            </a:extLst>
          </p:cNvPr>
          <p:cNvSpPr/>
          <p:nvPr/>
        </p:nvSpPr>
        <p:spPr>
          <a:xfrm>
            <a:off x="6823710" y="2543836"/>
            <a:ext cx="1577340" cy="3518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AAF3CC-36C0-984E-A557-982BC7A94ED4}"/>
              </a:ext>
            </a:extLst>
          </p:cNvPr>
          <p:cNvCxnSpPr/>
          <p:nvPr/>
        </p:nvCxnSpPr>
        <p:spPr>
          <a:xfrm>
            <a:off x="6823710" y="3634740"/>
            <a:ext cx="1577340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C50D95-DC8B-5749-9ED5-E44F5E8B31B7}"/>
              </a:ext>
            </a:extLst>
          </p:cNvPr>
          <p:cNvCxnSpPr/>
          <p:nvPr/>
        </p:nvCxnSpPr>
        <p:spPr>
          <a:xfrm>
            <a:off x="6823710" y="4941570"/>
            <a:ext cx="1577340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70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FF10-0A45-E842-80F3-4BBA92E5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map() always returns a list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38792-0BE4-8B44-9AD9-F00921928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105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7678D8A-5966-0640-AC1F-C589D10F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6" y="1360488"/>
            <a:ext cx="4289654" cy="480058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B0F4681-8861-E44B-9DE2-0EBF1CE7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62" y="1360488"/>
            <a:ext cx="5635137" cy="50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957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9D84E-4F9C-464C-815F-34189C7E4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4.1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21FFC-D3AB-2247-BCC6-07B9076F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8847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the data frame </a:t>
            </a:r>
            <a:r>
              <a:rPr lang="en-US" dirty="0" err="1"/>
              <a:t>mtcars</a:t>
            </a:r>
            <a:r>
              <a:rPr lang="en-US" dirty="0"/>
              <a:t>, get the mean values for each column, using map()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4CA9B-FC01-2342-A276-E80945B3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106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BA954F0-4465-9A42-A063-266B3F07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5" y="2461847"/>
            <a:ext cx="9834845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38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E15E-4075-FD47-8D70-2A14A738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(2) Adding Anonymous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FD94B-BC24-8847-9269-B6A8C08E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107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1B7615-B5BF-1047-BD1D-9D667384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1561806"/>
            <a:ext cx="5957570" cy="401127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FA1A656-433B-B44D-9AB2-91917438C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0" y="2209108"/>
            <a:ext cx="6163310" cy="3815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9DDFC1-B8C9-3E4B-A17A-50A88D8FB1F4}"/>
              </a:ext>
            </a:extLst>
          </p:cNvPr>
          <p:cNvSpPr/>
          <p:nvPr/>
        </p:nvSpPr>
        <p:spPr>
          <a:xfrm>
            <a:off x="2868930" y="1561806"/>
            <a:ext cx="3286760" cy="552744"/>
          </a:xfrm>
          <a:prstGeom prst="rect">
            <a:avLst/>
          </a:prstGeom>
          <a:solidFill>
            <a:srgbClr val="FFC000">
              <a:alpha val="14000"/>
            </a:srgbClr>
          </a:solidFill>
          <a:ln>
            <a:solidFill>
              <a:schemeClr val="accent1">
                <a:shade val="95000"/>
                <a:satMod val="105000"/>
                <a:alpha val="1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AD8A55-834C-2D41-B0A1-46DD4C27D3FC}"/>
              </a:ext>
            </a:extLst>
          </p:cNvPr>
          <p:cNvSpPr/>
          <p:nvPr/>
        </p:nvSpPr>
        <p:spPr>
          <a:xfrm>
            <a:off x="7875905" y="2212226"/>
            <a:ext cx="3286760" cy="552744"/>
          </a:xfrm>
          <a:prstGeom prst="rect">
            <a:avLst/>
          </a:prstGeom>
          <a:solidFill>
            <a:srgbClr val="FFC000">
              <a:alpha val="14000"/>
            </a:srgbClr>
          </a:solidFill>
          <a:ln>
            <a:solidFill>
              <a:schemeClr val="accent1">
                <a:shade val="95000"/>
                <a:satMod val="105000"/>
                <a:alpha val="1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875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4E097-2CC0-7E4B-AE3F-F0AF9F62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the output from map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14976-6DAD-CC4B-9FE5-6729EA9B7F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/>
              <a:t>If we wanted the output of map to be some other object type, we need to use a different function. </a:t>
            </a:r>
          </a:p>
          <a:p>
            <a:r>
              <a:rPr lang="en-IE" dirty="0"/>
              <a:t>For instance to map the input to a numeric (double) vector, you can use the </a:t>
            </a:r>
            <a:r>
              <a:rPr lang="en-IE" dirty="0" err="1"/>
              <a:t>map_dbl</a:t>
            </a:r>
            <a:r>
              <a:rPr lang="en-IE" dirty="0"/>
              <a:t>() (“map to a double”) function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28896-9B89-3740-802F-359DCB7F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108</a:t>
            </a:fld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3C34B8-1A7E-394A-A450-01E769783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05"/>
          <a:stretch/>
        </p:blipFill>
        <p:spPr>
          <a:xfrm>
            <a:off x="6096000" y="1929934"/>
            <a:ext cx="5901690" cy="2076649"/>
          </a:xfrm>
          <a:prstGeom prst="rect">
            <a:avLst/>
          </a:prstGeom>
        </p:spPr>
      </p:pic>
      <p:pic>
        <p:nvPicPr>
          <p:cNvPr id="9" name="Picture 8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9E99080E-0F95-7A44-85A2-6F6C126B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4576607"/>
            <a:ext cx="5635646" cy="17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456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79EF-56E9-E445-A03E-5D924484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>
                <a:solidFill>
                  <a:srgbClr val="0432FF"/>
                </a:solidFill>
              </a:rPr>
              <a:t>(3) The </a:t>
            </a:r>
            <a:r>
              <a:rPr lang="en-IE" b="1" dirty="0">
                <a:solidFill>
                  <a:srgbClr val="00B050"/>
                </a:solidFill>
              </a:rPr>
              <a:t>tilde-dot</a:t>
            </a:r>
            <a:r>
              <a:rPr lang="en-IE" b="1" dirty="0">
                <a:solidFill>
                  <a:srgbClr val="0432FF"/>
                </a:solidFill>
              </a:rPr>
              <a:t> shorthand for functions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FC58-25E1-B649-A307-5437D963D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To make the code more concise you can use the tilde-dot shorthand for anonymous functions (the functions that you create as arguments of other functions).</a:t>
            </a:r>
          </a:p>
          <a:p>
            <a:r>
              <a:rPr lang="en-IE" dirty="0"/>
              <a:t>~ indicates that you have started an anonymous function, and the argument of the anonymous function can be referred to using</a:t>
            </a:r>
            <a:r>
              <a:rPr lang="en-IE" b="1" dirty="0">
                <a:solidFill>
                  <a:srgbClr val="0432FF"/>
                </a:solidFill>
              </a:rPr>
              <a:t> .x </a:t>
            </a:r>
            <a:r>
              <a:rPr lang="en-IE" dirty="0"/>
              <a:t>(or simply .). </a:t>
            </a:r>
          </a:p>
          <a:p>
            <a:r>
              <a:rPr lang="en-IE" dirty="0"/>
              <a:t>Unlike normal function arguments that can be anything that you like, </a:t>
            </a:r>
            <a:r>
              <a:rPr lang="en-IE" b="1" i="1" dirty="0">
                <a:solidFill>
                  <a:srgbClr val="0432FF"/>
                </a:solidFill>
              </a:rPr>
              <a:t>the tilde-dot function argument is always .x.</a:t>
            </a:r>
            <a:endParaRPr lang="en-US" b="1" i="1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2040E-A9FA-874E-A25E-68233A0F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109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227FC6A-2AB6-CD40-96F2-5545F6CE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1600201"/>
            <a:ext cx="5689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5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required packages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5DF13F-4425-AB42-B3D6-4DFF7C43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93" y="1756735"/>
            <a:ext cx="8514570" cy="414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1B75-F652-6A4C-A88C-A1DEB131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4.2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D2DC4-5370-E543-8AEA-CB4644D4F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4294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Write a map function that takes in a list of elements, and then returns (as an integer) the number of elements in each list</a:t>
            </a:r>
          </a:p>
          <a:p>
            <a:r>
              <a:rPr lang="en-US" dirty="0"/>
              <a:t>Use the ~ operator to perform the same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0ABE7-46C2-844E-8931-695A712A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16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8000"/>
                </a:solidFill>
              </a:rPr>
              <a:t>Challenge 4.3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interval [-10,10] for x, and the </a:t>
            </a:r>
            <a:r>
              <a:rPr lang="en-US" b="1" dirty="0" err="1">
                <a:solidFill>
                  <a:srgbClr val="0000FF"/>
                </a:solidFill>
              </a:rPr>
              <a:t>seq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function to generate the values in steps of 0.1</a:t>
            </a:r>
          </a:p>
          <a:p>
            <a:r>
              <a:rPr lang="en-US" dirty="0"/>
              <a:t>Generate the response f(x) by calling </a:t>
            </a:r>
            <a:r>
              <a:rPr lang="en-US" dirty="0" err="1"/>
              <a:t>map_db</a:t>
            </a:r>
            <a:r>
              <a:rPr lang="en-US" dirty="0"/>
              <a:t>()</a:t>
            </a:r>
          </a:p>
          <a:p>
            <a:r>
              <a:rPr lang="en-US" dirty="0"/>
              <a:t>Plot the response using </a:t>
            </a:r>
            <a:r>
              <a:rPr lang="en-US" dirty="0" err="1"/>
              <a:t>qplot</a:t>
            </a:r>
            <a:r>
              <a:rPr lang="en-US" dirty="0"/>
              <a:t>() – part of ggplot2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09379" y="4850598"/>
            <a:ext cx="3644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f(x) = ax</a:t>
            </a:r>
            <a:r>
              <a:rPr lang="en-US" sz="4000" i="1" baseline="30000" dirty="0"/>
              <a:t>2 </a:t>
            </a:r>
            <a:r>
              <a:rPr lang="en-US" sz="4000" i="1" dirty="0"/>
              <a:t>+ </a:t>
            </a:r>
            <a:r>
              <a:rPr lang="en-US" sz="4000" i="1" dirty="0" err="1"/>
              <a:t>bx</a:t>
            </a:r>
            <a:r>
              <a:rPr lang="en-US" sz="4000" i="1" dirty="0"/>
              <a:t> + c</a:t>
            </a:r>
          </a:p>
        </p:txBody>
      </p:sp>
    </p:spTree>
    <p:extLst>
      <p:ext uri="{BB962C8B-B14F-4D97-AF65-F5344CB8AC3E}">
        <p14:creationId xmlns:p14="http://schemas.microsoft.com/office/powerpoint/2010/main" val="15954539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7FDEB-7C2A-BC4E-82EC-992CFF44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96E31-D0FA-2346-8139-2A64E5D6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440" y="153392"/>
            <a:ext cx="7284298" cy="558014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8322DF1-E291-9C44-8D30-B24AC3C0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3" y="153391"/>
            <a:ext cx="3806830" cy="29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139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8436" y="4479324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5: Data Transformation with </a:t>
            </a:r>
            <a:r>
              <a:rPr lang="en-US" dirty="0" err="1">
                <a:solidFill>
                  <a:srgbClr val="FF0000"/>
                </a:solidFill>
              </a:rPr>
              <a:t>dplyr</a:t>
            </a:r>
            <a:r>
              <a:rPr lang="en-US" dirty="0">
                <a:solidFill>
                  <a:srgbClr val="FF0000"/>
                </a:solidFill>
              </a:rPr>
              <a:t> – Part 1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113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2109F11-4001-7B4D-C98E-886D208A5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28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/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Visualisation</a:t>
            </a:r>
            <a:r>
              <a:rPr lang="en-US" dirty="0"/>
              <a:t> is an important tool for insight generation, but it</a:t>
            </a:r>
            <a:r>
              <a:rPr lang="uk-UA" dirty="0"/>
              <a:t>’</a:t>
            </a:r>
            <a:r>
              <a:rPr lang="en-US" dirty="0"/>
              <a:t>s rare that you get the data in exactly the right form you need (Wickham and </a:t>
            </a:r>
            <a:r>
              <a:rPr lang="en-US" dirty="0" err="1"/>
              <a:t>Grolemund</a:t>
            </a:r>
            <a:r>
              <a:rPr lang="en-US" dirty="0"/>
              <a:t> 2017)</a:t>
            </a:r>
          </a:p>
          <a:p>
            <a:pPr lvl="1"/>
            <a:r>
              <a:rPr lang="en-US" dirty="0"/>
              <a:t>Create new variables</a:t>
            </a:r>
          </a:p>
          <a:p>
            <a:pPr lvl="1"/>
            <a:r>
              <a:rPr lang="en-US" dirty="0"/>
              <a:t>Create summaries</a:t>
            </a:r>
          </a:p>
          <a:p>
            <a:pPr lvl="1"/>
            <a:r>
              <a:rPr lang="en-US" dirty="0"/>
              <a:t>Order data</a:t>
            </a:r>
          </a:p>
          <a:p>
            <a:r>
              <a:rPr lang="en-US" b="1" dirty="0" err="1">
                <a:solidFill>
                  <a:srgbClr val="000090"/>
                </a:solidFill>
              </a:rPr>
              <a:t>dplyr</a:t>
            </a:r>
            <a:r>
              <a:rPr lang="en-US" dirty="0"/>
              <a:t> package is designed for data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94" y="875174"/>
            <a:ext cx="1625600" cy="2442842"/>
          </a:xfrm>
          <a:prstGeom prst="rect">
            <a:avLst/>
          </a:prstGeom>
        </p:spPr>
      </p:pic>
      <p:pic>
        <p:nvPicPr>
          <p:cNvPr id="7" name="Picture 6" descr="data-science-explore.png">
            <a:extLst>
              <a:ext uri="{FF2B5EF4-FFF2-40B4-BE49-F238E27FC236}">
                <a16:creationId xmlns:a16="http://schemas.microsoft.com/office/drawing/2014/main" id="{E6FD7620-144F-6B4B-A3A0-D19B2E63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9984"/>
            <a:ext cx="6079237" cy="223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Recap - 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116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3C13FC-6BF5-BF4F-8781-294628D2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aimsir17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117</a:t>
            </a:fld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39A63135-3E27-8445-9C80-37068DA1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3" y="1152537"/>
            <a:ext cx="11312532" cy="4284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691C83-1BE8-7540-AE9D-331B9BB55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r="10527"/>
          <a:stretch/>
        </p:blipFill>
        <p:spPr>
          <a:xfrm>
            <a:off x="2488817" y="2493673"/>
            <a:ext cx="6545304" cy="382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36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5947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1. filter()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argument the name of the data frame</a:t>
            </a:r>
          </a:p>
          <a:p>
            <a:r>
              <a:rPr lang="en-US" dirty="0"/>
              <a:t>Subsequent arguments are expressions that filter the data frame</a:t>
            </a:r>
          </a:p>
          <a:p>
            <a:r>
              <a:rPr lang="en-US" dirty="0"/>
              <a:t>Subsequent arguments can be viewed as a succession of “and” statements</a:t>
            </a:r>
          </a:p>
          <a:p>
            <a:r>
              <a:rPr lang="en-US" dirty="0"/>
              <a:t>Number of columns does not change</a:t>
            </a:r>
          </a:p>
          <a:p>
            <a:r>
              <a:rPr lang="en-US" dirty="0"/>
              <a:t>Number of rows reduced (filtered)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119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14B67A0-5C79-3445-A785-2A48413E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85" y="1703753"/>
            <a:ext cx="6244511" cy="412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72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72E7-17A1-BB43-864F-5EBB62F8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(6) For example, ggplot2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E53758-08E5-8241-BCBB-E9230487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50" y="2000747"/>
            <a:ext cx="8411848" cy="43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41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BF34-C6D5-9746-9B56-907365D2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19232-51CA-F146-ABF0-E96204CE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6F0B27-40FD-A94B-A380-DE81A1F5276C}"/>
              </a:ext>
            </a:extLst>
          </p:cNvPr>
          <p:cNvGraphicFramePr>
            <a:graphicFrameLocks noGrp="1"/>
          </p:cNvGraphicFramePr>
          <p:nvPr/>
        </p:nvGraphicFramePr>
        <p:xfrm>
          <a:off x="1326291" y="1578022"/>
          <a:ext cx="3423824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exactly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|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OR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&amp; 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AND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090AA93-833B-6946-9657-EE7687EC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76" y="1506690"/>
            <a:ext cx="6733620" cy="44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295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23C9-9A0D-174C-A179-65EEB970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rows for “MACE HEAD” in January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620B9-155F-1842-A15F-F43FE149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121</a:t>
            </a:fld>
            <a:endParaRPr lang="en-US"/>
          </a:p>
        </p:txBody>
      </p:sp>
      <p:pic>
        <p:nvPicPr>
          <p:cNvPr id="6" name="Picture 5" descr="A close up of a receipt&#10;&#10;Description automatically generated">
            <a:extLst>
              <a:ext uri="{FF2B5EF4-FFF2-40B4-BE49-F238E27FC236}">
                <a16:creationId xmlns:a16="http://schemas.microsoft.com/office/drawing/2014/main" id="{904DE14D-5C13-0B4B-A71B-FAE4695D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4" y="1306427"/>
            <a:ext cx="11210996" cy="49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42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3C26-BBD6-F347-B3A7-F3EE634A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Useful approaches for filtering more than one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5842-1FD7-6244-8819-216947829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36372"/>
          </a:xfrm>
        </p:spPr>
        <p:txBody>
          <a:bodyPr/>
          <a:lstStyle/>
          <a:p>
            <a:r>
              <a:rPr lang="en-US" dirty="0"/>
              <a:t>%in% operator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D3777-B87A-6246-B19D-A302FD06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122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50025C-216B-D744-A5B1-2AC3468E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7" y="2236573"/>
            <a:ext cx="11258868" cy="38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06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B144-FF1B-C647-B85C-D455234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Challenge 5.1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BA167-D0D2-7E48-8E97-5289FCE5D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weather for “ROCHES POINT” on October 16</a:t>
            </a:r>
            <a:r>
              <a:rPr lang="en-US" baseline="30000" dirty="0"/>
              <a:t>th</a:t>
            </a:r>
            <a:r>
              <a:rPr lang="en-US" dirty="0"/>
              <a:t> at 12 midday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5B2A7-EDCB-B943-ABBF-323931FB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505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2. arrange()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542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Changes the order of rows.</a:t>
            </a:r>
          </a:p>
          <a:p>
            <a:r>
              <a:rPr lang="en-US" dirty="0"/>
              <a:t> Used for sorting values</a:t>
            </a:r>
          </a:p>
          <a:p>
            <a:r>
              <a:rPr lang="en-US" dirty="0"/>
              <a:t>Takes a </a:t>
            </a:r>
            <a:r>
              <a:rPr lang="en-US" dirty="0" err="1"/>
              <a:t>tibble</a:t>
            </a:r>
            <a:r>
              <a:rPr lang="en-US" dirty="0"/>
              <a:t> and a set of column names to order by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124</a:t>
            </a:fld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3B2A69C-DF8A-3E4C-8A05-6649D4035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"/>
          <a:stretch/>
        </p:blipFill>
        <p:spPr>
          <a:xfrm>
            <a:off x="1334530" y="3036973"/>
            <a:ext cx="8816718" cy="3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138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6CF75C-67D3-744C-B634-32A761FB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Sea Level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4A39-4904-1740-B9AE-21B250C0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125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395B51E-41CA-F245-A16D-7E1DE805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46245"/>
            <a:ext cx="11684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7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6CF75C-67D3-744C-B634-32A761FB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4A39-4904-1740-B9AE-21B250C0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126</a:t>
            </a:fld>
            <a:endParaRPr lang="en-US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EEDFC00-B5CF-EE4B-AF6A-09ADE15A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3" y="1417638"/>
            <a:ext cx="11665571" cy="43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82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D0F1-EFAD-3747-B199-2DBB50F8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0A99B-CEED-8D47-9251-FFE7587D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127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973A59C-B596-FB4E-A0CE-17FA50EB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409700"/>
            <a:ext cx="10617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299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descending order -  desc()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128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070132-C2FD-4A47-91AA-750B29EC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30" y="1767278"/>
            <a:ext cx="11763940" cy="43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3D7B1-BA2A-B844-A789-2C029804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Sea Level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373C-4E6B-1648-8BE8-5C72E8F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129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E9FD3A-B19B-8A4C-B2C6-F5A284D8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422400"/>
            <a:ext cx="11696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4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37234"/>
              </p:ext>
            </p:extLst>
          </p:nvPr>
        </p:nvGraphicFramePr>
        <p:xfrm>
          <a:off x="1983425" y="1963269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E499-8D08-9A45-9502-EDAB96EC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1165-F020-BC47-A225-A599D13D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130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87BC7B-E576-D740-9B56-D6862145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5" y="1397000"/>
            <a:ext cx="10972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678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B144-FF1B-C647-B85C-D455234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Challenge 5.2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BA167-D0D2-7E48-8E97-5289FCE5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203459" cy="4525963"/>
          </a:xfrm>
        </p:spPr>
        <p:txBody>
          <a:bodyPr/>
          <a:lstStyle/>
          <a:p>
            <a:r>
              <a:rPr lang="en-US" dirty="0"/>
              <a:t>Arrange the observations by month and by highest temperature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5B2A7-EDCB-B943-ABBF-323931FB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9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3. select()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863546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is not uncommon to get datasets with hundreds, or even thousands, of variables</a:t>
            </a:r>
          </a:p>
          <a:p>
            <a:r>
              <a:rPr lang="en-US" dirty="0"/>
              <a:t>A challenge is to narrow down on the variables of you’re interested in</a:t>
            </a:r>
          </a:p>
          <a:p>
            <a:r>
              <a:rPr lang="en-US" dirty="0">
                <a:solidFill>
                  <a:srgbClr val="0000FF"/>
                </a:solidFill>
              </a:rPr>
              <a:t>select() </a:t>
            </a:r>
            <a:r>
              <a:rPr lang="en-US" dirty="0"/>
              <a:t>allows you to rapidly zoom in on a useful subset using operations based on the variable names</a:t>
            </a:r>
          </a:p>
          <a:p>
            <a:r>
              <a:rPr lang="en-US" dirty="0"/>
              <a:t>Number of rows does not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132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EF65696-43FE-AA4D-812D-66A301DC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146" y="1600201"/>
            <a:ext cx="7493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94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options with select()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133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59807AE-6D04-8744-BB9A-91E50DF8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0" y="1786327"/>
            <a:ext cx="6295253" cy="3657897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C32AC8F-B31F-9543-8372-2EB8AAB8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146" y="1786327"/>
            <a:ext cx="4465254" cy="39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440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functions with select()</a:t>
            </a:r>
          </a:p>
        </p:txBody>
      </p:sp>
      <p:pic>
        <p:nvPicPr>
          <p:cNvPr id="4" name="Picture 3" descr="Screen Shot 2015-10-28 at 08.31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417638"/>
            <a:ext cx="8636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57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7DAB-51BE-A545-8EE6-2C2A04D5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09D8-F575-8744-A82C-94D3EACB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135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C898595-CD66-D44A-A516-A60072FA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9" y="1817816"/>
            <a:ext cx="4483100" cy="40132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39A1329-92AB-894F-BF1D-1C514CA7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06" y="1798938"/>
            <a:ext cx="4279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675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2971"/>
            <a:ext cx="8229600" cy="1143000"/>
          </a:xfrm>
        </p:spPr>
        <p:txBody>
          <a:bodyPr/>
          <a:lstStyle/>
          <a:p>
            <a:r>
              <a:rPr lang="en-US" dirty="0"/>
              <a:t>everything()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D658472-2004-294A-AA5A-B2EBB1AB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8" y="1440749"/>
            <a:ext cx="11590450" cy="4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63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3 of the 5 verbs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Create new variables with functions of</a:t>
                      </a:r>
                      <a:r>
                        <a:rPr lang="en-US" sz="2000" i="1" baseline="0" dirty="0"/>
                        <a:t> existing variables</a:t>
                      </a:r>
                      <a:endParaRPr lang="en-US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err="1"/>
                        <a:t>summarise</a:t>
                      </a:r>
                      <a:r>
                        <a:rPr lang="en-US" sz="2000" b="1" i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1762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FFEA-972A-E446-8860-96396B83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EB5D3-5362-414C-BF65-81136CF198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</a:t>
            </a:r>
            <a:r>
              <a:rPr lang="en-US" dirty="0" err="1"/>
              <a:t>tibble</a:t>
            </a:r>
            <a:r>
              <a:rPr lang="en-US" dirty="0"/>
              <a:t> one that has the columns month, hour, day, date, station and msl</a:t>
            </a:r>
          </a:p>
          <a:p>
            <a:r>
              <a:rPr lang="en-US" dirty="0"/>
              <a:t>Filter the </a:t>
            </a:r>
            <a:r>
              <a:rPr lang="en-US" dirty="0" err="1"/>
              <a:t>tibble</a:t>
            </a:r>
            <a:r>
              <a:rPr lang="en-US" dirty="0"/>
              <a:t> to a second </a:t>
            </a:r>
            <a:r>
              <a:rPr lang="en-US" dirty="0" err="1"/>
              <a:t>tibble</a:t>
            </a:r>
            <a:r>
              <a:rPr lang="en-US" dirty="0"/>
              <a:t> for October 16th, and for “VALENTIA OBSERVATORY” and “DUBLIN AIRPORT”</a:t>
            </a:r>
          </a:p>
          <a:p>
            <a:r>
              <a:rPr lang="en-US" dirty="0"/>
              <a:t>Display the hourly values on a time series (x axis is date) using ggplot2 with the aesthetic set to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2C9E0-24B9-704A-A16D-6435990A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95AEE-28F6-7C48-80FA-2D50A47A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2113004"/>
            <a:ext cx="5742627" cy="31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52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operations with the Pipe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556" y="1267218"/>
            <a:ext cx="4889211" cy="4839065"/>
          </a:xfrm>
        </p:spPr>
        <p:txBody>
          <a:bodyPr/>
          <a:lstStyle/>
          <a:p>
            <a:r>
              <a:rPr lang="en-US" dirty="0"/>
              <a:t>The pipe %&gt;% comes from the </a:t>
            </a:r>
            <a:r>
              <a:rPr lang="en-US" dirty="0" err="1"/>
              <a:t>magrittr</a:t>
            </a:r>
            <a:r>
              <a:rPr lang="en-US" dirty="0"/>
              <a:t> package (Stefan Milton Bache)</a:t>
            </a:r>
          </a:p>
          <a:p>
            <a:r>
              <a:rPr lang="en-US" dirty="0"/>
              <a:t>Helps to write code that is easier to read and understand</a:t>
            </a:r>
          </a:p>
          <a:p>
            <a:r>
              <a:rPr lang="es-ES_tradnl" dirty="0">
                <a:solidFill>
                  <a:srgbClr val="0000FF"/>
                </a:solidFill>
              </a:rPr>
              <a:t>x %&gt;% f(y)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turns</a:t>
            </a:r>
            <a:r>
              <a:rPr lang="es-ES_tradnl" sz="22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into</a:t>
            </a:r>
            <a:r>
              <a:rPr lang="es-ES_tradnl" dirty="0">
                <a:solidFill>
                  <a:srgbClr val="0000FF"/>
                </a:solidFill>
              </a:rPr>
              <a:t> f(x, y)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s-ES_tradnl" dirty="0">
                <a:solidFill>
                  <a:srgbClr val="0000FF"/>
                </a:solidFill>
              </a:rPr>
              <a:t>x %&gt;% f(y) %&gt;% g(z) 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turns</a:t>
            </a:r>
            <a:r>
              <a:rPr lang="es-ES_tradnl" sz="22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into</a:t>
            </a:r>
            <a:r>
              <a:rPr lang="es-ES_tradnl" dirty="0">
                <a:solidFill>
                  <a:srgbClr val="0000FF"/>
                </a:solidFill>
              </a:rPr>
              <a:t> g(f(x, y),z)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E4F95-FB2A-2C44-8CEB-AEA66D3606E8}"/>
              </a:ext>
            </a:extLst>
          </p:cNvPr>
          <p:cNvSpPr/>
          <p:nvPr/>
        </p:nvSpPr>
        <p:spPr>
          <a:xfrm>
            <a:off x="7152212" y="4199861"/>
            <a:ext cx="297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https://magrittr.tidyverse.org</a:t>
            </a:r>
            <a:r>
              <a:rPr lang="en-US" dirty="0"/>
              <a:t>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368DA-317D-0443-A7C0-ACB52E16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63" y="1330492"/>
            <a:ext cx="5775685" cy="261138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C848168-2E44-1141-BDB5-87383DF29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766" y="4986160"/>
            <a:ext cx="5662418" cy="11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8593" y="4208730"/>
            <a:ext cx="922545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2: Exploratory Data Analysis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22F0909-D762-C901-8EB3-1DD036C70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853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8EC6-A2EC-B14D-A0AE-A5EA71EA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4665"/>
            <a:ext cx="10972800" cy="11430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9595-B3F8-9D4E-849E-1DCD83E2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140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1CDC99D-0A85-544A-9DA3-CF6D0A8D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98531"/>
            <a:ext cx="10143459" cy="195826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43455DB-D82B-7640-9246-6577F1F79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93" y="2856794"/>
            <a:ext cx="10512056" cy="33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27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31801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 mutate()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often useful to add new columns that are functions of existing columns</a:t>
            </a:r>
          </a:p>
          <a:p>
            <a:r>
              <a:rPr lang="en-US" dirty="0"/>
              <a:t>mutate() always adds new columns at the end of your data set.</a:t>
            </a:r>
          </a:p>
          <a:p>
            <a:r>
              <a:rPr lang="en-US" dirty="0"/>
              <a:t>For example, convert the mph wind speed in observations to a new column, kph. </a:t>
            </a:r>
          </a:p>
          <a:p>
            <a:r>
              <a:rPr lang="en-US" dirty="0"/>
              <a:t>Use a simplified observations </a:t>
            </a:r>
            <a:r>
              <a:rPr lang="en-US" dirty="0" err="1"/>
              <a:t>tibble</a:t>
            </a:r>
            <a:r>
              <a:rPr lang="en-US" dirty="0"/>
              <a:t> with day, month, station, </a:t>
            </a:r>
            <a:r>
              <a:rPr lang="en-US" dirty="0" err="1"/>
              <a:t>wdsp</a:t>
            </a:r>
            <a:r>
              <a:rPr lang="en-US" dirty="0"/>
              <a:t> as columns, and for “ROCHES POINT” on October 16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Assume 1 mi = 1.609344 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929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FE79C0-91F2-9C45-88D0-197E2668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mutate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5B9D6-1A54-9043-A95C-18624DBF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143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E92D541-A138-C846-88F9-6391234F0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31" y="1245799"/>
            <a:ext cx="7069137" cy="242647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5ED1450-8C16-2740-B72A-56942D38A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219"/>
          <a:stretch/>
        </p:blipFill>
        <p:spPr>
          <a:xfrm>
            <a:off x="2992405" y="3672276"/>
            <a:ext cx="5658001" cy="26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189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Creation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/>
          <a:lstStyle/>
          <a:p>
            <a:r>
              <a:rPr lang="en-US" dirty="0"/>
              <a:t>There are many functions for creating new variables that can be used with mutate()</a:t>
            </a:r>
          </a:p>
          <a:p>
            <a:r>
              <a:rPr lang="en-US" dirty="0"/>
              <a:t>The key property is that the function </a:t>
            </a:r>
            <a:r>
              <a:rPr lang="en-US" b="1" dirty="0">
                <a:solidFill>
                  <a:srgbClr val="0000FF"/>
                </a:solidFill>
              </a:rPr>
              <a:t>must be </a:t>
            </a:r>
            <a:r>
              <a:rPr lang="en-US" b="1" dirty="0" err="1">
                <a:solidFill>
                  <a:srgbClr val="0000FF"/>
                </a:solidFill>
              </a:rPr>
              <a:t>vectorised</a:t>
            </a:r>
            <a:r>
              <a:rPr lang="en-US" b="1" dirty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lang="en-US" dirty="0"/>
              <a:t>It must take a vector of values as input, and,</a:t>
            </a:r>
          </a:p>
          <a:p>
            <a:pPr lvl="1"/>
            <a:r>
              <a:rPr lang="en-US" dirty="0"/>
              <a:t>Return a vector with the same number of values as output</a:t>
            </a:r>
            <a:endParaRPr lang="en-US" b="1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BE214-5AC7-044B-88EF-4372373A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4090264"/>
            <a:ext cx="6707187" cy="24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488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6DF-1190-3641-ACDA-CC1A257C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0A7C-91AA-5E4E-A898-F367D5F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column </a:t>
            </a:r>
            <a:r>
              <a:rPr lang="en-US" dirty="0" err="1">
                <a:solidFill>
                  <a:srgbClr val="0432FF"/>
                </a:solidFill>
              </a:rPr>
              <a:t>rain_in</a:t>
            </a:r>
            <a:r>
              <a:rPr lang="en-US" dirty="0"/>
              <a:t>, which measures the hourly rainfall in inches</a:t>
            </a:r>
          </a:p>
          <a:p>
            <a:r>
              <a:rPr lang="en-US" dirty="0"/>
              <a:t>Assume a conversion constant of 1 mm = 0.0393701 inches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F119A-EC37-834A-A48D-2CD14BB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79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81200" y="4284133"/>
            <a:ext cx="8229600" cy="184203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</a:t>
            </a:r>
          </a:p>
          <a:p>
            <a:pPr lvl="1"/>
            <a:r>
              <a:rPr lang="en-US" dirty="0"/>
              <a:t>The subsequent arguments decide what to do with the data frame</a:t>
            </a:r>
          </a:p>
          <a:p>
            <a:pPr lvl="1"/>
            <a:r>
              <a:rPr lang="en-US" dirty="0"/>
              <a:t>The result is a data frame (supports chaining of steps)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72266" y="1397000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Create new variables with functions of</a:t>
                      </a:r>
                      <a:r>
                        <a:rPr lang="en-US" sz="2000" baseline="0" dirty="0"/>
                        <a:t> existing variables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summarise</a:t>
                      </a:r>
                      <a:r>
                        <a:rPr lang="en-US" sz="2000" b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7790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5. </a:t>
            </a:r>
            <a:r>
              <a:rPr lang="en-US" dirty="0" err="1">
                <a:solidFill>
                  <a:srgbClr val="0000FF"/>
                </a:solidFill>
              </a:rPr>
              <a:t>summarise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key verb is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  <a:p>
            <a:r>
              <a:rPr lang="en-US" dirty="0"/>
              <a:t>It collapses a data frame into a single row</a:t>
            </a:r>
          </a:p>
          <a:p>
            <a:r>
              <a:rPr lang="en-US" dirty="0"/>
              <a:t>Not very useful unless paired with </a:t>
            </a:r>
            <a:r>
              <a:rPr lang="en-US" dirty="0" err="1"/>
              <a:t>group_by</a:t>
            </a:r>
            <a:r>
              <a:rPr lang="en-US" dirty="0"/>
              <a:t>()</a:t>
            </a:r>
          </a:p>
          <a:p>
            <a:r>
              <a:rPr lang="en-US" dirty="0"/>
              <a:t>Very useful to combine with the pipe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147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BB1C81D-7909-E840-A132-57B21984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7" y="4168774"/>
            <a:ext cx="8775079" cy="19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44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1896"/>
            <a:ext cx="10972800" cy="2024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data operations are useful done on groups defined by variables in the the dataset.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</a:rPr>
              <a:t>group_by</a:t>
            </a:r>
            <a:r>
              <a:rPr lang="en-US" dirty="0"/>
              <a:t> function takes an existing </a:t>
            </a:r>
            <a:r>
              <a:rPr lang="en-US" dirty="0" err="1"/>
              <a:t>tbl</a:t>
            </a:r>
            <a:r>
              <a:rPr lang="en-US" dirty="0"/>
              <a:t> and converts it into a grouped </a:t>
            </a:r>
            <a:r>
              <a:rPr lang="en-US" dirty="0" err="1"/>
              <a:t>tbl</a:t>
            </a:r>
            <a:r>
              <a:rPr lang="en-US" dirty="0"/>
              <a:t> where operations are performed "by group”.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148</a:t>
            </a:fld>
            <a:endParaRPr lang="en-US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2845F03-291C-964C-A90F-D55C389A9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01"/>
          <a:stretch/>
        </p:blipFill>
        <p:spPr>
          <a:xfrm>
            <a:off x="782637" y="3362515"/>
            <a:ext cx="10626725" cy="29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72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2C92-D427-9E48-817A-DE621176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3F10-67A7-9E4A-8CFD-1DAE209C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728662"/>
          </a:xfrm>
        </p:spPr>
        <p:txBody>
          <a:bodyPr/>
          <a:lstStyle/>
          <a:p>
            <a:r>
              <a:rPr lang="en-US" dirty="0"/>
              <a:t>This grouping can then be exploited by </a:t>
            </a:r>
            <a:r>
              <a:rPr lang="en-US" dirty="0" err="1"/>
              <a:t>summarise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1A63-CAA2-F849-95F2-06F5CEE8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149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DDC91F3-FC72-444C-AC01-765EF89A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49" y="2146299"/>
            <a:ext cx="6292287" cy="43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7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/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Analysis: the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1800"/>
                        <a:t> and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5924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-7582"/>
            <a:ext cx="8229600" cy="1143000"/>
          </a:xfrm>
        </p:spPr>
        <p:txBody>
          <a:bodyPr/>
          <a:lstStyle/>
          <a:p>
            <a:r>
              <a:rPr lang="en-US" dirty="0"/>
              <a:t>Overall idea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142067" y="1480265"/>
            <a:ext cx="2540000" cy="296334"/>
            <a:chOff x="310444" y="1490133"/>
            <a:chExt cx="2540000" cy="296334"/>
          </a:xfrm>
        </p:grpSpPr>
        <p:sp>
          <p:nvSpPr>
            <p:cNvPr id="4" name="Rectangle 3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42067" y="1847155"/>
            <a:ext cx="2540000" cy="296334"/>
            <a:chOff x="310444" y="1813279"/>
            <a:chExt cx="2540000" cy="296334"/>
          </a:xfrm>
        </p:grpSpPr>
        <p:sp>
          <p:nvSpPr>
            <p:cNvPr id="6" name="Rectangle 5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42067" y="2214045"/>
            <a:ext cx="2540000" cy="296334"/>
            <a:chOff x="310444" y="2113848"/>
            <a:chExt cx="2540000" cy="296334"/>
          </a:xfrm>
        </p:grpSpPr>
        <p:sp>
          <p:nvSpPr>
            <p:cNvPr id="8" name="Rectangle 7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42067" y="2580935"/>
            <a:ext cx="2540000" cy="296334"/>
            <a:chOff x="310444" y="1490133"/>
            <a:chExt cx="2540000" cy="296334"/>
          </a:xfrm>
        </p:grpSpPr>
        <p:sp>
          <p:nvSpPr>
            <p:cNvPr id="16" name="Rectangle 15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42067" y="2947825"/>
            <a:ext cx="2540000" cy="296334"/>
            <a:chOff x="310444" y="1813279"/>
            <a:chExt cx="2540000" cy="296334"/>
          </a:xfrm>
        </p:grpSpPr>
        <p:sp>
          <p:nvSpPr>
            <p:cNvPr id="19" name="Rectangle 18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42067" y="3314715"/>
            <a:ext cx="2540000" cy="296334"/>
            <a:chOff x="310444" y="2113848"/>
            <a:chExt cx="2540000" cy="296334"/>
          </a:xfrm>
        </p:grpSpPr>
        <p:sp>
          <p:nvSpPr>
            <p:cNvPr id="22" name="Rectangle 21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42067" y="3681605"/>
            <a:ext cx="2540000" cy="296334"/>
            <a:chOff x="310444" y="1490133"/>
            <a:chExt cx="2540000" cy="296334"/>
          </a:xfrm>
        </p:grpSpPr>
        <p:sp>
          <p:nvSpPr>
            <p:cNvPr id="25" name="Rectangle 24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42067" y="4048495"/>
            <a:ext cx="2540000" cy="296334"/>
            <a:chOff x="310444" y="1813279"/>
            <a:chExt cx="2540000" cy="296334"/>
          </a:xfrm>
        </p:grpSpPr>
        <p:sp>
          <p:nvSpPr>
            <p:cNvPr id="28" name="Rectangle 27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42067" y="4415381"/>
            <a:ext cx="2540000" cy="296334"/>
            <a:chOff x="310444" y="2113848"/>
            <a:chExt cx="2540000" cy="296334"/>
          </a:xfrm>
        </p:grpSpPr>
        <p:sp>
          <p:nvSpPr>
            <p:cNvPr id="31" name="Rectangle 30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6781801" y="148449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672690" y="148449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781801" y="185138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72690" y="185138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781801" y="221827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672690" y="221827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781801" y="258516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672690" y="258516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781801" y="295205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672690" y="295205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781801" y="331894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672690" y="331894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781801" y="368583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672690" y="3685838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81801" y="405272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672690" y="4052728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1801" y="4419614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672690" y="4419614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81691" y="524511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72580" y="5245110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481691" y="561200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372580" y="5612000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81691" y="597889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372580" y="5978890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Brace 68"/>
          <p:cNvSpPr/>
          <p:nvPr/>
        </p:nvSpPr>
        <p:spPr>
          <a:xfrm>
            <a:off x="9468556" y="1484499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Brace 78"/>
          <p:cNvSpPr/>
          <p:nvPr/>
        </p:nvSpPr>
        <p:spPr>
          <a:xfrm>
            <a:off x="9468556" y="2611992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e 79"/>
          <p:cNvSpPr/>
          <p:nvPr/>
        </p:nvSpPr>
        <p:spPr>
          <a:xfrm>
            <a:off x="9468556" y="3681606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4919135" y="2877269"/>
            <a:ext cx="1552222" cy="594064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group_by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83" name="Elbow Connector 82"/>
          <p:cNvCxnSpPr>
            <a:stCxn id="69" idx="1"/>
            <a:endCxn id="62" idx="3"/>
          </p:cNvCxnSpPr>
          <p:nvPr/>
        </p:nvCxnSpPr>
        <p:spPr>
          <a:xfrm rot="10800000" flipV="1">
            <a:off x="7021690" y="1997439"/>
            <a:ext cx="2700866" cy="3395838"/>
          </a:xfrm>
          <a:prstGeom prst="bentConnector3">
            <a:avLst>
              <a:gd name="adj1" fmla="val -9039"/>
            </a:avLst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79" idx="1"/>
            <a:endCxn id="65" idx="3"/>
          </p:cNvCxnSpPr>
          <p:nvPr/>
        </p:nvCxnSpPr>
        <p:spPr>
          <a:xfrm rot="10800000" flipV="1">
            <a:off x="7021690" y="3124932"/>
            <a:ext cx="2700866" cy="2635235"/>
          </a:xfrm>
          <a:prstGeom prst="bentConnector3">
            <a:avLst>
              <a:gd name="adj1" fmla="val -15831"/>
            </a:avLst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648223" y="4967112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cxnSp>
        <p:nvCxnSpPr>
          <p:cNvPr id="92" name="Elbow Connector 91"/>
          <p:cNvCxnSpPr>
            <a:endCxn id="68" idx="3"/>
          </p:cNvCxnSpPr>
          <p:nvPr/>
        </p:nvCxnSpPr>
        <p:spPr>
          <a:xfrm rot="10800000" flipV="1">
            <a:off x="7021692" y="4197381"/>
            <a:ext cx="2700865" cy="1929676"/>
          </a:xfrm>
          <a:prstGeom prst="bentConnector3">
            <a:avLst>
              <a:gd name="adj1" fmla="val -25758"/>
            </a:avLst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74335" y="1044224"/>
            <a:ext cx="200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frame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68912" y="1055515"/>
            <a:ext cx="209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Grouped data frame</a:t>
            </a:r>
          </a:p>
        </p:txBody>
      </p:sp>
    </p:spTree>
    <p:extLst>
      <p:ext uri="{BB962C8B-B14F-4D97-AF65-F5344CB8AC3E}">
        <p14:creationId xmlns:p14="http://schemas.microsoft.com/office/powerpoint/2010/main" val="3337710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Summary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305755" y="1566333"/>
          <a:ext cx="790504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6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Grouping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mean(), median()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spread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sd</a:t>
                      </a:r>
                      <a:r>
                        <a:rPr lang="en-US" sz="2400" dirty="0"/>
                        <a:t>(),</a:t>
                      </a:r>
                      <a:r>
                        <a:rPr lang="en-US" sz="2400" baseline="0" dirty="0"/>
                        <a:t> IQR(),mad()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min((), </a:t>
                      </a:r>
                      <a:r>
                        <a:rPr lang="en-US" sz="2400" dirty="0" err="1"/>
                        <a:t>quantile</a:t>
                      </a:r>
                      <a:r>
                        <a:rPr lang="en-US" sz="2400" dirty="0"/>
                        <a:t>(),</a:t>
                      </a:r>
                      <a:r>
                        <a:rPr lang="en-US" sz="2400" baseline="0" dirty="0"/>
                        <a:t> max()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</a:t>
                      </a:r>
                      <a:r>
                        <a:rPr lang="en-US" sz="2400" b="1" baseline="0" dirty="0"/>
                        <a:t> of position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first(), nth(), last()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n(), </a:t>
                      </a:r>
                      <a:r>
                        <a:rPr lang="en-US" sz="2400" dirty="0" err="1"/>
                        <a:t>n_distinct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Counts and proportions of logical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sum(x&gt;0) when used with numeric</a:t>
                      </a:r>
                      <a:r>
                        <a:rPr lang="en-US" sz="2400" baseline="0" dirty="0"/>
                        <a:t> functions, (T,F) converted to (1,0)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419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6DF-1190-3641-ACDA-CC1A257C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0A7C-91AA-5E4E-A898-F367D5F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“BELMULLET” calculate the total daily rainfall for October, and show using </a:t>
            </a:r>
            <a:r>
              <a:rPr lang="en-US" dirty="0" err="1"/>
              <a:t>ggplot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F119A-EC37-834A-A48D-2CD14BB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6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Summary: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2507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0.7.0, some new additions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new data sets: </a:t>
            </a:r>
            <a:r>
              <a:rPr lang="en-US" dirty="0" err="1"/>
              <a:t>starwars</a:t>
            </a:r>
            <a:r>
              <a:rPr lang="en-US" dirty="0"/>
              <a:t> and storms</a:t>
            </a:r>
          </a:p>
          <a:p>
            <a:r>
              <a:rPr lang="en-US" dirty="0"/>
              <a:t>pull() verb</a:t>
            </a:r>
          </a:p>
          <a:p>
            <a:r>
              <a:rPr lang="en-US" dirty="0" err="1"/>
              <a:t>case_when</a:t>
            </a:r>
            <a:r>
              <a:rPr lang="en-US" dirty="0"/>
              <a:t>(), valuable for mutate operations instead of nested ifs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154</a:t>
            </a:fld>
            <a:endParaRPr lang="en-US"/>
          </a:p>
        </p:txBody>
      </p:sp>
      <p:pic>
        <p:nvPicPr>
          <p:cNvPr id="6" name="Picture 5" descr="Screenshot 2017-06-23 09.37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38" y="1975555"/>
            <a:ext cx="4638535" cy="34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01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pull() </a:t>
            </a:r>
            <a:r>
              <a:rPr lang="mr-IN" b="1" dirty="0">
                <a:solidFill>
                  <a:srgbClr val="0000FF"/>
                </a:solidFill>
              </a:rPr>
              <a:t>–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Select 1 column as a vector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155</a:t>
            </a:fld>
            <a:endParaRPr lang="en-US"/>
          </a:p>
        </p:txBody>
      </p:sp>
      <p:pic>
        <p:nvPicPr>
          <p:cNvPr id="6" name="Picture 5" descr="Screenshot 2017-06-23 09.4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89" y="1538113"/>
            <a:ext cx="3354210" cy="4891153"/>
          </a:xfrm>
          <a:prstGeom prst="rect">
            <a:avLst/>
          </a:prstGeom>
        </p:spPr>
      </p:pic>
      <p:pic>
        <p:nvPicPr>
          <p:cNvPr id="8" name="Picture 7" descr="Screenshot 2017-06-23 09.46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276" y="1538113"/>
            <a:ext cx="5294797" cy="462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87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pull() – Also works with column numbers, default is last column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156</a:t>
            </a:fld>
            <a:endParaRPr lang="en-US"/>
          </a:p>
        </p:txBody>
      </p:sp>
      <p:pic>
        <p:nvPicPr>
          <p:cNvPr id="6" name="Picture 5" descr="Screenshot 2017-06-23 09.5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474082"/>
            <a:ext cx="7962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423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case_when</a:t>
            </a:r>
            <a:r>
              <a:rPr lang="en-US" b="1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22800"/>
          </a:xfrm>
        </p:spPr>
        <p:txBody>
          <a:bodyPr>
            <a:normAutofit fontScale="92500"/>
          </a:bodyPr>
          <a:lstStyle/>
          <a:p>
            <a:r>
              <a:rPr lang="en-US" dirty="0"/>
              <a:t>This function allows you to </a:t>
            </a:r>
            <a:r>
              <a:rPr lang="en-US" dirty="0" err="1"/>
              <a:t>vectorise</a:t>
            </a:r>
            <a:r>
              <a:rPr lang="en-US" dirty="0"/>
              <a:t> multiple if and else if statements. It is an R equivalent of the SQL CASE WHEN statement. Arguments:</a:t>
            </a:r>
          </a:p>
          <a:p>
            <a:pPr lvl="1"/>
            <a:r>
              <a:rPr lang="en-US" dirty="0"/>
              <a:t>A sequence of two-sided formulas. The left hand side (LHS) determines which values match this case. The right hand side (RHS) provides the replacement value.</a:t>
            </a:r>
          </a:p>
          <a:p>
            <a:pPr lvl="1"/>
            <a:r>
              <a:rPr lang="en-US" dirty="0"/>
              <a:t>The LHS must evaluate to a logical vector. Each logical vector can either have length 1 or a common length. All RHSs must evaluate to the same type of vector.</a:t>
            </a:r>
          </a:p>
          <a:p>
            <a:pPr lvl="1"/>
            <a:r>
              <a:rPr lang="en-US" dirty="0"/>
              <a:t>Proceed from the most specific to the most general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09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useful in mutate()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158</a:t>
            </a:fld>
            <a:endParaRPr lang="en-US"/>
          </a:p>
        </p:txBody>
      </p:sp>
      <p:pic>
        <p:nvPicPr>
          <p:cNvPr id="6" name="Picture 5" descr="Screenshot 2017-06-23 10.0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88" y="1304751"/>
            <a:ext cx="6650567" cy="3392461"/>
          </a:xfrm>
          <a:prstGeom prst="rect">
            <a:avLst/>
          </a:prstGeom>
        </p:spPr>
      </p:pic>
      <p:pic>
        <p:nvPicPr>
          <p:cNvPr id="7" name="Picture 6" descr="Screenshot 2017-06-23 10.10.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8"/>
          <a:stretch/>
        </p:blipFill>
        <p:spPr>
          <a:xfrm>
            <a:off x="1524000" y="4365577"/>
            <a:ext cx="9144000" cy="20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2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tibble</a:t>
            </a:r>
            <a:r>
              <a:rPr lang="en-US" dirty="0"/>
              <a:t> abbreviations (variable types)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77067" y="1671638"/>
          <a:ext cx="667173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int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dbl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doubles (real numbers)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chr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character vectors (strings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dttm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date-times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lgl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logical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fctr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factor (categorical</a:t>
                      </a:r>
                      <a:r>
                        <a:rPr lang="en-US" sz="2400" baseline="0" dirty="0"/>
                        <a:t> variables with fixed possible values)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61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FBA7-E798-F541-91C1-3860A5F2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DB9A5-9667-4147-A06B-FA910364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some of the following </a:t>
            </a:r>
            <a:r>
              <a:rPr lang="en-US" dirty="0" err="1"/>
              <a:t>tibbles</a:t>
            </a:r>
            <a:r>
              <a:rPr lang="en-US" dirty="0"/>
              <a:t> in R</a:t>
            </a:r>
          </a:p>
          <a:p>
            <a:pPr lvl="1"/>
            <a:r>
              <a:rPr lang="en-US" dirty="0"/>
              <a:t>mpg (ggplot2)</a:t>
            </a:r>
          </a:p>
          <a:p>
            <a:pPr lvl="1"/>
            <a:r>
              <a:rPr lang="en-US" dirty="0"/>
              <a:t>flights (nycflights13)</a:t>
            </a:r>
          </a:p>
          <a:p>
            <a:pPr lvl="1"/>
            <a:r>
              <a:rPr lang="en-US" dirty="0"/>
              <a:t>observations (aimsir17)</a:t>
            </a:r>
          </a:p>
          <a:p>
            <a:pPr lvl="1"/>
            <a:r>
              <a:rPr lang="en-US" dirty="0"/>
              <a:t>eirgrid17 (aimsir17)</a:t>
            </a:r>
          </a:p>
          <a:p>
            <a:pPr lvl="1"/>
            <a:r>
              <a:rPr lang="en-US" dirty="0"/>
              <a:t>stations (aimsir17)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F14A5-2F03-CA48-968A-BC05D9BD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an understanding of your data</a:t>
            </a:r>
          </a:p>
          <a:p>
            <a:r>
              <a:rPr lang="en-US" dirty="0"/>
              <a:t>Use questions as tools to guide your investigation</a:t>
            </a:r>
          </a:p>
          <a:p>
            <a:r>
              <a:rPr lang="en-US" dirty="0"/>
              <a:t>A creative process “the key to asking quality questions is to generate a large quantity of questions”</a:t>
            </a:r>
          </a:p>
          <a:p>
            <a:r>
              <a:rPr lang="en-US" dirty="0"/>
              <a:t>Useful to explore variation in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283"/>
            <a:ext cx="10972800" cy="2650523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“The course will benefit operational research practitioners who support data-driven decision making within their organisation, and are interested in exploring new tools, workflows and methods to generate insights, and communicate these to key stakeholders”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21107"/>
            <a:ext cx="6652985" cy="244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151" y="3642660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/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6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</a:t>
            </a:r>
            <a:r>
              <a:rPr lang="en-US" b="1" dirty="0">
                <a:solidFill>
                  <a:srgbClr val="0000FF"/>
                </a:solidFill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93979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“The simple graph has brought more information to the data analyst’s mind that any other device.”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1981200" y="2425170"/>
            <a:ext cx="8153400" cy="37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31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Fuel Economy Data Set (ggplot2::mpg)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2582334"/>
          <a:ext cx="7975602" cy="33178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30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9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drv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 = front-wheel drive, r = rear wheel drive, 4 = 4wd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city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displ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engine displacement, 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litres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hwy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highway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 of manufacture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fl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fuel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cyl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cylinders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“type”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of transmission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981201" y="1304933"/>
            <a:ext cx="822959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This dataset contains a subset of the fuel economy data that the EPA makes available on http://</a:t>
            </a:r>
            <a:r>
              <a:rPr lang="en-US" dirty="0" err="1">
                <a:solidFill>
                  <a:srgbClr val="0000FF"/>
                </a:solidFill>
              </a:rPr>
              <a:t>fueleconomy.gov</a:t>
            </a:r>
            <a:r>
              <a:rPr lang="en-US" dirty="0">
                <a:solidFill>
                  <a:srgbClr val="0000FF"/>
                </a:solidFill>
              </a:rPr>
              <a:t>. It contains only models which had a new release every year between 1999 and 2008 - this was used as a proxy for the popularity of the car.</a:t>
            </a:r>
          </a:p>
        </p:txBody>
      </p:sp>
    </p:spTree>
    <p:extLst>
      <p:ext uri="{BB962C8B-B14F-4D97-AF65-F5344CB8AC3E}">
        <p14:creationId xmlns:p14="http://schemas.microsoft.com/office/powerpoint/2010/main" val="2385757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 first graph to help answer the following question: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Do cars with big engines use more fuel than cars with small engines</a:t>
            </a:r>
          </a:p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</a:t>
            </a:r>
            <a:r>
              <a:rPr lang="en-US" dirty="0"/>
              <a:t>look like?</a:t>
            </a:r>
          </a:p>
          <a:p>
            <a:pPr lvl="1"/>
            <a:r>
              <a:rPr lang="en-US" dirty="0"/>
              <a:t>Positive or negative?</a:t>
            </a:r>
          </a:p>
          <a:p>
            <a:pPr lvl="1"/>
            <a:r>
              <a:rPr lang="en-US" dirty="0"/>
              <a:t>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131733"/>
            <a:ext cx="8229600" cy="1672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Among the variables are:</a:t>
            </a:r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displ</a:t>
            </a:r>
            <a:r>
              <a:rPr lang="en-US" dirty="0"/>
              <a:t>, a car’s engine size in </a:t>
            </a:r>
            <a:r>
              <a:rPr lang="en-US" dirty="0" err="1"/>
              <a:t>litres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hwy</a:t>
            </a:r>
            <a:r>
              <a:rPr lang="en-US" dirty="0"/>
              <a:t>, a car’s fuel efficiency on the highway in miles per gallon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9" b="34343"/>
          <a:stretch/>
        </p:blipFill>
        <p:spPr>
          <a:xfrm>
            <a:off x="1862666" y="1693334"/>
            <a:ext cx="8153400" cy="193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1868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6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63121"/>
            <a:ext cx="7962404" cy="5070341"/>
          </a:xfrm>
          <a:prstGeom prst="rect">
            <a:avLst/>
          </a:prstGeom>
        </p:spPr>
      </p:pic>
      <p:pic>
        <p:nvPicPr>
          <p:cNvPr id="7" name="Picture 6" descr="Screenshot 2017-02-27 21.5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7" y="1417639"/>
            <a:ext cx="5947339" cy="9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1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plot shows a negative relationship between engine size (</a:t>
            </a:r>
            <a:r>
              <a:rPr lang="en-US" dirty="0" err="1"/>
              <a:t>displ</a:t>
            </a:r>
            <a:r>
              <a:rPr lang="en-US" dirty="0"/>
              <a:t>) and fuel efficiency (</a:t>
            </a:r>
            <a:r>
              <a:rPr lang="en-US" dirty="0" err="1"/>
              <a:t>hwy</a:t>
            </a:r>
            <a:r>
              <a:rPr lang="en-US" dirty="0"/>
              <a:t>)</a:t>
            </a:r>
          </a:p>
          <a:p>
            <a:r>
              <a:rPr lang="en-US" dirty="0"/>
              <a:t>Cars with big engines use more fuel</a:t>
            </a:r>
          </a:p>
          <a:p>
            <a:r>
              <a:rPr lang="en-US" dirty="0"/>
              <a:t>Does this confirm or refute your hypothesis about fuel efficiency and engine size?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4133"/>
            <a:ext cx="5486400" cy="45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9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(city mpg) </a:t>
            </a:r>
            <a:r>
              <a:rPr lang="en-US" dirty="0"/>
              <a:t>look like?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Aesthetic Mappings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3471333"/>
            <a:ext cx="8229600" cy="2844800"/>
          </a:xfrm>
        </p:spPr>
        <p:txBody>
          <a:bodyPr>
            <a:normAutofit fontScale="92500"/>
          </a:bodyPr>
          <a:lstStyle/>
          <a:p>
            <a:r>
              <a:rPr lang="en-US" dirty="0"/>
              <a:t>A third variable can be added to a 2-D plot by mapping it to an aesthetic.</a:t>
            </a:r>
          </a:p>
          <a:p>
            <a:r>
              <a:rPr lang="en-US" dirty="0"/>
              <a:t>An aesthetic is a visual property of the plot’s objects.</a:t>
            </a:r>
          </a:p>
          <a:p>
            <a:r>
              <a:rPr lang="en-US" dirty="0"/>
              <a:t>An </a:t>
            </a:r>
            <a:r>
              <a:rPr lang="en-US" dirty="0" err="1"/>
              <a:t>aesthetic’s</a:t>
            </a:r>
            <a:r>
              <a:rPr lang="en-US" dirty="0"/>
              <a:t> </a:t>
            </a:r>
            <a:r>
              <a:rPr lang="en-US" i="1" dirty="0"/>
              <a:t>level</a:t>
            </a:r>
            <a:r>
              <a:rPr lang="en-US" dirty="0"/>
              <a:t> could be </a:t>
            </a:r>
            <a:r>
              <a:rPr lang="en-US" dirty="0" err="1"/>
              <a:t>colour</a:t>
            </a:r>
            <a:r>
              <a:rPr lang="en-US" dirty="0"/>
              <a:t>, size or shape.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10" name="Picture 9" descr="Screenshot 2017-02-27 22.1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90783"/>
            <a:ext cx="8225822" cy="10450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0667" y="1379698"/>
            <a:ext cx="760306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“The greatest value of a picture is when it forces us to notice what we never expected to see”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1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14" name="Picture 13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5214A91B-575B-924E-A335-AE4AA5DB6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33"/>
          <a:stretch/>
        </p:blipFill>
        <p:spPr>
          <a:xfrm>
            <a:off x="10115376" y="246387"/>
            <a:ext cx="96252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3" y="1233710"/>
            <a:ext cx="8839200" cy="5232400"/>
          </a:xfrm>
          <a:prstGeom prst="rect">
            <a:avLst/>
          </a:prstGeom>
        </p:spPr>
      </p:pic>
      <p:pic>
        <p:nvPicPr>
          <p:cNvPr id="7" name="Picture 6" descr="Screenshot 2017-02-27 22.2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6" y="75588"/>
            <a:ext cx="7989086" cy="11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62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B7533-43D6-BE4F-93A5-E6B43630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C22CC-FDB8-5940-94DE-FE17DB8E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29" y="761452"/>
            <a:ext cx="9827619" cy="5704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61CC61-0500-9840-A6B4-B425FC155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28" y="0"/>
            <a:ext cx="9318953" cy="9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-58735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31" y="938049"/>
            <a:ext cx="10972800" cy="4525963"/>
          </a:xfrm>
        </p:spPr>
        <p:txBody>
          <a:bodyPr/>
          <a:lstStyle/>
          <a:p>
            <a:r>
              <a:rPr lang="en-US" dirty="0"/>
              <a:t>Generate the following graph from aimsir17 (January)</a:t>
            </a:r>
          </a:p>
          <a:p>
            <a:r>
              <a:rPr lang="en-US" dirty="0"/>
              <a:t>Note: the </a:t>
            </a:r>
            <a:r>
              <a:rPr lang="en-US" dirty="0" err="1"/>
              <a:t>tibble</a:t>
            </a:r>
            <a:r>
              <a:rPr lang="en-US" dirty="0"/>
              <a:t> needs to be filtered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41D6-3AB8-1B4D-B7DF-9C85B907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" y="2367443"/>
            <a:ext cx="8618483" cy="390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5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Common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146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can be “extremely picky, and a misplaced character can make all the difference”</a:t>
            </a:r>
          </a:p>
          <a:p>
            <a:r>
              <a:rPr lang="en-US" dirty="0"/>
              <a:t>Make sure every ( is matched with a )</a:t>
            </a:r>
          </a:p>
          <a:p>
            <a:r>
              <a:rPr lang="en-US" dirty="0"/>
              <a:t>For </a:t>
            </a:r>
            <a:r>
              <a:rPr lang="en-US" dirty="0" err="1"/>
              <a:t>ggplot</a:t>
            </a:r>
            <a:r>
              <a:rPr lang="en-US" dirty="0"/>
              <a:t> calls, the + must come at the end of the line, not at the start (see below)</a:t>
            </a:r>
          </a:p>
          <a:p>
            <a:r>
              <a:rPr lang="en-US" dirty="0"/>
              <a:t>You can get help about any function by running ?</a:t>
            </a:r>
            <a:r>
              <a:rPr lang="en-US" dirty="0" err="1"/>
              <a:t>function_name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Screenshot 2017-06-21 08.21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07468"/>
            <a:ext cx="9144000" cy="14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3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(4) Facets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add categorical variables is to split a plot into facets, subplots that display one subset of the data.</a:t>
            </a:r>
          </a:p>
          <a:p>
            <a:r>
              <a:rPr lang="en-US" dirty="0"/>
              <a:t>To facet your plot by a single variable, use </a:t>
            </a:r>
            <a:r>
              <a:rPr lang="en-US" dirty="0" err="1"/>
              <a:t>facet_wrap</a:t>
            </a:r>
            <a:r>
              <a:rPr lang="en-US" dirty="0"/>
              <a:t>(), with ~ followed by the variable name</a:t>
            </a:r>
          </a:p>
          <a:p>
            <a:r>
              <a:rPr lang="en-US" dirty="0"/>
              <a:t>To facet on the combination of two variables, used </a:t>
            </a:r>
            <a:r>
              <a:rPr lang="en-US" dirty="0" err="1"/>
              <a:t>facet_grid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5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2" y="1159348"/>
            <a:ext cx="8483599" cy="5306762"/>
          </a:xfrm>
          <a:prstGeom prst="rect">
            <a:avLst/>
          </a:prstGeom>
        </p:spPr>
      </p:pic>
      <p:pic>
        <p:nvPicPr>
          <p:cNvPr id="7" name="Picture 6" descr="Screenshot 2017-02-27 22.44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07433"/>
            <a:ext cx="8243888" cy="7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14" y="1032934"/>
            <a:ext cx="8631550" cy="5399310"/>
          </a:xfrm>
          <a:prstGeom prst="rect">
            <a:avLst/>
          </a:prstGeom>
        </p:spPr>
      </p:pic>
      <p:pic>
        <p:nvPicPr>
          <p:cNvPr id="5" name="Picture 4" descr="Screenshot 2017-02-27 22.49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-11551"/>
            <a:ext cx="70615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59" y="1525810"/>
            <a:ext cx="6859341" cy="4940300"/>
          </a:xfrm>
          <a:prstGeom prst="rect">
            <a:avLst/>
          </a:prstGeom>
        </p:spPr>
      </p:pic>
      <p:pic>
        <p:nvPicPr>
          <p:cNvPr id="5" name="Picture 4" descr="Screenshot 2017-06-21 08.36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5742"/>
            <a:ext cx="8521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5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610446"/>
            <a:ext cx="6587067" cy="4855665"/>
          </a:xfrm>
          <a:prstGeom prst="rect">
            <a:avLst/>
          </a:prstGeom>
        </p:spPr>
      </p:pic>
      <p:pic>
        <p:nvPicPr>
          <p:cNvPr id="5" name="Picture 4" descr="Screenshot 2017-06-21 08.4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445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95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70" y="1350069"/>
            <a:ext cx="7150100" cy="5048312"/>
          </a:xfrm>
          <a:prstGeom prst="rect">
            <a:avLst/>
          </a:prstGeom>
        </p:spPr>
      </p:pic>
      <p:pic>
        <p:nvPicPr>
          <p:cNvPr id="4" name="Picture 3" descr="Screenshot 2017-06-21 08.50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46569"/>
            <a:ext cx="8432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40061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Day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Analysis: the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1800"/>
                        <a:t> and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Introduction to Functionals with </a:t>
                      </a:r>
                      <a:r>
                        <a:rPr lang="en-US" sz="1800" dirty="0" err="1"/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Transformation I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Day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Data Transformation II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Statistical Transformation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Advanced Functionals and Modelling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Exploratory Data Analysis  - Case Study using </a:t>
                      </a:r>
                      <a:r>
                        <a:rPr lang="en-US" sz="1800" b="1" dirty="0">
                          <a:solidFill>
                            <a:srgbClr val="0432FF"/>
                          </a:solidFill>
                        </a:rPr>
                        <a:t>aimsir17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-58735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31" y="938049"/>
            <a:ext cx="10972800" cy="452596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facet_wrap</a:t>
            </a:r>
            <a:r>
              <a:rPr lang="en-US" dirty="0"/>
              <a:t> to generate this for every weather station as a separate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41D6-3AB8-1B4D-B7DF-9C85B907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52" y="2232964"/>
            <a:ext cx="8776138" cy="39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01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(5) Geometric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of these plots contain the same x and y variable, and describe the same data</a:t>
            </a:r>
          </a:p>
          <a:p>
            <a:r>
              <a:rPr lang="en-US" dirty="0"/>
              <a:t>The plots are not identical, they use a different visual object to represent the data</a:t>
            </a:r>
          </a:p>
          <a:p>
            <a:r>
              <a:rPr lang="en-US" dirty="0"/>
              <a:t>In ggplot2 syntax, we say the use different </a:t>
            </a:r>
            <a:r>
              <a:rPr lang="en-US" b="1" i="1" dirty="0" err="1">
                <a:solidFill>
                  <a:srgbClr val="0000FF"/>
                </a:solidFill>
              </a:rPr>
              <a:t>geoms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664" y="1044610"/>
            <a:ext cx="3000619" cy="27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622" y="3694111"/>
            <a:ext cx="3032568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92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geom</a:t>
            </a:r>
            <a:r>
              <a:rPr lang="en-US" dirty="0"/>
              <a:t> is a geometrical object that a plot uses to represent data</a:t>
            </a:r>
          </a:p>
          <a:p>
            <a:r>
              <a:rPr lang="en-US" dirty="0"/>
              <a:t>Bar charts use </a:t>
            </a:r>
            <a:r>
              <a:rPr lang="en-US" dirty="0">
                <a:solidFill>
                  <a:srgbClr val="0000FF"/>
                </a:solidFill>
              </a:rPr>
              <a:t>bar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line charts use </a:t>
            </a:r>
            <a:r>
              <a:rPr lang="en-US" dirty="0">
                <a:solidFill>
                  <a:srgbClr val="0000FF"/>
                </a:solidFill>
              </a:rPr>
              <a:t>line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and scatter plots use the </a:t>
            </a:r>
            <a:r>
              <a:rPr lang="en-US" dirty="0">
                <a:solidFill>
                  <a:srgbClr val="0000FF"/>
                </a:solidFill>
              </a:rPr>
              <a:t>point geom</a:t>
            </a:r>
            <a:r>
              <a:rPr lang="en-US" dirty="0"/>
              <a:t>.</a:t>
            </a:r>
          </a:p>
          <a:p>
            <a:r>
              <a:rPr lang="en-US" dirty="0"/>
              <a:t>To change the </a:t>
            </a:r>
            <a:r>
              <a:rPr lang="en-US" dirty="0" err="1"/>
              <a:t>geom</a:t>
            </a:r>
            <a:r>
              <a:rPr lang="en-US" dirty="0"/>
              <a:t> in your plot, simply change the </a:t>
            </a:r>
            <a:r>
              <a:rPr lang="en-US" dirty="0" err="1"/>
              <a:t>geom</a:t>
            </a:r>
            <a:r>
              <a:rPr lang="en-US" dirty="0"/>
              <a:t> function that is added to the </a:t>
            </a:r>
            <a:r>
              <a:rPr lang="en-US" dirty="0" err="1"/>
              <a:t>ggplot</a:t>
            </a:r>
            <a:r>
              <a:rPr lang="en-US" dirty="0"/>
              <a:t>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5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plot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8556" y="1485206"/>
          <a:ext cx="836224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geom_smooth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Fits a smoother to data and displays</a:t>
                      </a:r>
                      <a:r>
                        <a:rPr lang="en-US" sz="1600" baseline="0" dirty="0"/>
                        <a:t> the smooth and its standard error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geom_boxplot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box-and-whisker plot to </a:t>
                      </a:r>
                      <a:r>
                        <a:rPr lang="en-US" sz="1600" dirty="0" err="1"/>
                        <a:t>summarise</a:t>
                      </a:r>
                      <a:r>
                        <a:rPr lang="en-US" sz="1600" dirty="0"/>
                        <a:t> the distribution of a set of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geom_histogram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geom_freqpoly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continuous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geom_bar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categorical</a:t>
                      </a:r>
                      <a:r>
                        <a:rPr lang="en-US" sz="1600" baseline="0" dirty="0"/>
                        <a:t> variables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geom_path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geom_line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lines between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geom_area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an area plot,</a:t>
                      </a:r>
                      <a:r>
                        <a:rPr lang="en-US" sz="1600" baseline="0" dirty="0"/>
                        <a:t> which is a line plot filled to the y-axis. Multiple groups will be stacked upon each 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geom_rect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geom_tile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geom_raster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 rectangles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geom_polygon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polygons, which</a:t>
                      </a:r>
                      <a:r>
                        <a:rPr lang="en-US" sz="1600" baseline="0" dirty="0"/>
                        <a:t> are filled paths.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354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using different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63" y="2140113"/>
            <a:ext cx="3720421" cy="340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267" y="2328661"/>
            <a:ext cx="3514150" cy="3212203"/>
          </a:xfrm>
          <a:prstGeom prst="rect">
            <a:avLst/>
          </a:prstGeom>
        </p:spPr>
      </p:pic>
      <p:pic>
        <p:nvPicPr>
          <p:cNvPr id="8" name="Picture 7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18"/>
          <a:stretch/>
        </p:blipFill>
        <p:spPr>
          <a:xfrm>
            <a:off x="1714500" y="1155864"/>
            <a:ext cx="7327900" cy="933450"/>
          </a:xfrm>
          <a:prstGeom prst="rect">
            <a:avLst/>
          </a:prstGeom>
        </p:spPr>
      </p:pic>
      <p:pic>
        <p:nvPicPr>
          <p:cNvPr id="9" name="Picture 8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9"/>
          <a:stretch/>
        </p:blipFill>
        <p:spPr>
          <a:xfrm>
            <a:off x="3259172" y="5420638"/>
            <a:ext cx="7327900" cy="10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22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2.5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both these onto a single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859B4-9B24-7442-BFE7-7B51A244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94" y="2644609"/>
            <a:ext cx="3720421" cy="340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B4867-C8D1-224A-817C-F8490C2A6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98" y="2833157"/>
            <a:ext cx="3514150" cy="32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7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8463"/>
            <a:ext cx="10972800" cy="55442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Generate the following graph from aimsir17. Focus on </a:t>
            </a:r>
            <a:r>
              <a:rPr lang="en-US" dirty="0" err="1"/>
              <a:t>Athenry</a:t>
            </a:r>
            <a:r>
              <a:rPr lang="en-US" dirty="0"/>
              <a:t> and Dublin Airport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8C81C-0E4D-B94D-B77A-A7ED00FD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8" y="1625679"/>
            <a:ext cx="10465744" cy="467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6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128927"/>
            <a:ext cx="7772400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3: Functions and Vectors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29F156C-4FD9-48EB-39B4-0AD508306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45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/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044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 – Data Types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6028" y="3498280"/>
            <a:ext cx="10972800" cy="2856185"/>
          </a:xfrm>
        </p:spPr>
        <p:txBody>
          <a:bodyPr>
            <a:normAutofit/>
          </a:bodyPr>
          <a:lstStyle/>
          <a:p>
            <a:r>
              <a:rPr lang="en-US" dirty="0"/>
              <a:t>The basic data structure in R is the Vector</a:t>
            </a:r>
          </a:p>
          <a:p>
            <a:r>
              <a:rPr lang="en-US" dirty="0"/>
              <a:t>Vectors come in two </a:t>
            </a:r>
            <a:r>
              <a:rPr lang="en-US" dirty="0" err="1"/>
              <a:t>flavours</a:t>
            </a:r>
            <a:endParaRPr lang="en-US" dirty="0"/>
          </a:p>
          <a:p>
            <a:pPr lvl="1"/>
            <a:r>
              <a:rPr lang="en-US" dirty="0"/>
              <a:t>Atomic vectors</a:t>
            </a:r>
          </a:p>
          <a:p>
            <a:pPr lvl="1"/>
            <a:r>
              <a:rPr lang="en-US" dirty="0"/>
              <a:t>Lists</a:t>
            </a:r>
          </a:p>
          <a:p>
            <a:r>
              <a:rPr lang="en-US" dirty="0"/>
              <a:t>With atomic vectors, all elements have the same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136612" y="1530921"/>
          <a:ext cx="556350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8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8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Heterogenous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Atomic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Data 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nd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96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(1) Atomic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 common types</a:t>
            </a:r>
          </a:p>
          <a:p>
            <a:pPr lvl="1"/>
            <a:r>
              <a:rPr lang="en-US" dirty="0"/>
              <a:t>logical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r>
              <a:rPr lang="en-US" dirty="0"/>
              <a:t>double (or numeric)</a:t>
            </a:r>
          </a:p>
          <a:p>
            <a:pPr lvl="1"/>
            <a:r>
              <a:rPr lang="en-US" dirty="0"/>
              <a:t>character</a:t>
            </a:r>
          </a:p>
          <a:p>
            <a:r>
              <a:rPr lang="en-US" dirty="0"/>
              <a:t>Usually created with </a:t>
            </a:r>
            <a:r>
              <a:rPr lang="en-US" b="1" dirty="0">
                <a:solidFill>
                  <a:srgbClr val="0000FF"/>
                </a:solidFill>
              </a:rPr>
              <a:t>c() –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Screenshot 2016-08-30 20.11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68" y="1600201"/>
            <a:ext cx="4970424" cy="47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atomic vectors using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32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colon operator (:) generates regular sequences (atomic vectors) within a specified range.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162090" y="2931180"/>
            <a:ext cx="544566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>
              <a:solidFill>
                <a:srgbClr val="0432FF"/>
              </a:solidFill>
            </a:endParaRPr>
          </a:p>
          <a:p>
            <a:r>
              <a:rPr lang="en-US" sz="2000" dirty="0">
                <a:solidFill>
                  <a:srgbClr val="0432FF"/>
                </a:solidFill>
              </a:rPr>
              <a:t>&gt; v1&lt;-1:10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v1</a:t>
            </a:r>
          </a:p>
          <a:p>
            <a:r>
              <a:rPr lang="en-US" sz="2000" dirty="0">
                <a:solidFill>
                  <a:srgbClr val="0432FF"/>
                </a:solidFill>
              </a:rPr>
              <a:t> [1]  1  2  3  4  5  6  7  8  9 10</a:t>
            </a:r>
          </a:p>
          <a:p>
            <a:endParaRPr lang="en-US" sz="2000" dirty="0">
              <a:solidFill>
                <a:srgbClr val="0432FF"/>
              </a:solidFill>
            </a:endParaRPr>
          </a:p>
          <a:p>
            <a:r>
              <a:rPr lang="en-US" sz="2000" dirty="0">
                <a:solidFill>
                  <a:srgbClr val="0432FF"/>
                </a:solidFill>
              </a:rPr>
              <a:t>&gt; v2&lt;-3:13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v2</a:t>
            </a:r>
          </a:p>
          <a:p>
            <a:r>
              <a:rPr lang="en-US" sz="2000" dirty="0">
                <a:solidFill>
                  <a:srgbClr val="0432FF"/>
                </a:solidFill>
              </a:rPr>
              <a:t> [1]  3  4  5  6  7  8  9 10 11 12 13</a:t>
            </a:r>
          </a:p>
          <a:p>
            <a:endParaRPr lang="en-US" sz="20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3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Coercion of atomic vectors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elements of an atomic vector </a:t>
            </a:r>
            <a:r>
              <a:rPr lang="en-US" dirty="0">
                <a:solidFill>
                  <a:srgbClr val="0000FF"/>
                </a:solidFill>
              </a:rPr>
              <a:t>MUST be of the same type</a:t>
            </a:r>
          </a:p>
          <a:p>
            <a:r>
              <a:rPr lang="en-US" dirty="0"/>
              <a:t>When different type are combined, </a:t>
            </a:r>
            <a:r>
              <a:rPr lang="en-US" b="1" dirty="0">
                <a:solidFill>
                  <a:srgbClr val="0000FF"/>
                </a:solidFill>
              </a:rPr>
              <a:t>they will be coerced into the most flexible types</a:t>
            </a:r>
          </a:p>
          <a:p>
            <a:r>
              <a:rPr lang="en-US" dirty="0"/>
              <a:t>What will be the type and values of </a:t>
            </a:r>
          </a:p>
          <a:p>
            <a:pPr lvl="1"/>
            <a:r>
              <a:rPr lang="en-US" dirty="0"/>
              <a:t>c(1L, T, F)</a:t>
            </a:r>
          </a:p>
          <a:p>
            <a:pPr lvl="1"/>
            <a:r>
              <a:rPr lang="en-US" dirty="0"/>
              <a:t>c(1,T,F)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Coercion Rules</a:t>
            </a:r>
            <a:br>
              <a:rPr lang="en-US" dirty="0"/>
            </a:br>
            <a:r>
              <a:rPr lang="en-US" i="1" dirty="0"/>
              <a:t>Least to most flexible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981200" y="1918802"/>
            <a:ext cx="4038600" cy="4525963"/>
          </a:xfrm>
        </p:spPr>
        <p:txBody>
          <a:bodyPr/>
          <a:lstStyle/>
          <a:p>
            <a:r>
              <a:rPr lang="en-US" dirty="0"/>
              <a:t>logical</a:t>
            </a:r>
          </a:p>
          <a:p>
            <a:r>
              <a:rPr lang="en-US" dirty="0"/>
              <a:t>numeric</a:t>
            </a:r>
          </a:p>
          <a:p>
            <a:r>
              <a:rPr lang="en-US" dirty="0"/>
              <a:t>character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7958" y="4051309"/>
            <a:ext cx="1114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logical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37540" y="2157213"/>
            <a:ext cx="1386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numeric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38460" y="4051310"/>
            <a:ext cx="137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character</a:t>
            </a:r>
          </a:p>
        </p:txBody>
      </p:sp>
      <p:cxnSp>
        <p:nvCxnSpPr>
          <p:cNvPr id="14" name="Curved Connector 13"/>
          <p:cNvCxnSpPr>
            <a:stCxn id="10" idx="0"/>
            <a:endCxn id="11" idx="1"/>
          </p:cNvCxnSpPr>
          <p:nvPr/>
        </p:nvCxnSpPr>
        <p:spPr>
          <a:xfrm rot="5400000" flipH="1" flipV="1">
            <a:off x="5225026" y="2338796"/>
            <a:ext cx="1632486" cy="179254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1" idx="3"/>
            <a:endCxn id="12" idx="0"/>
          </p:cNvCxnSpPr>
          <p:nvPr/>
        </p:nvCxnSpPr>
        <p:spPr>
          <a:xfrm>
            <a:off x="8324432" y="2418823"/>
            <a:ext cx="1200198" cy="163248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0" idx="2"/>
            <a:endCxn id="12" idx="2"/>
          </p:cNvCxnSpPr>
          <p:nvPr/>
        </p:nvCxnSpPr>
        <p:spPr>
          <a:xfrm rot="5400000" flipH="1" flipV="1">
            <a:off x="7304037" y="2353937"/>
            <a:ext cx="61555" cy="4379631"/>
          </a:xfrm>
          <a:prstGeom prst="curvedConnector3">
            <a:avLst>
              <a:gd name="adj1" fmla="val -213956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84827" y="2014206"/>
            <a:ext cx="1235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 </a:t>
            </a:r>
            <a:r>
              <a:rPr lang="en-US" dirty="0">
                <a:sym typeface="Wingdings"/>
              </a:rPr>
              <a:t>  1</a:t>
            </a:r>
          </a:p>
          <a:p>
            <a:r>
              <a:rPr lang="en-US" dirty="0">
                <a:sym typeface="Wingdings"/>
              </a:rPr>
              <a:t>FALSE  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152685" y="6075432"/>
            <a:ext cx="23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Grolemund</a:t>
            </a:r>
            <a:r>
              <a:rPr lang="en-US" dirty="0"/>
              <a:t> (2014) p 52</a:t>
            </a:r>
          </a:p>
        </p:txBody>
      </p:sp>
    </p:spTree>
    <p:extLst>
      <p:ext uri="{BB962C8B-B14F-4D97-AF65-F5344CB8AC3E}">
        <p14:creationId xmlns:p14="http://schemas.microsoft.com/office/powerpoint/2010/main" val="3001710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Subsetting</a:t>
            </a:r>
            <a:r>
              <a:rPr lang="en-US" dirty="0">
                <a:solidFill>
                  <a:schemeClr val="tx1"/>
                </a:solidFill>
              </a:rPr>
              <a:t> Atomic Vectors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Subsetting</a:t>
            </a:r>
            <a:r>
              <a:rPr lang="en-US" dirty="0"/>
              <a:t> data is a key activity in data science</a:t>
            </a:r>
          </a:p>
          <a:p>
            <a:r>
              <a:rPr lang="en-US" dirty="0"/>
              <a:t>R’s </a:t>
            </a:r>
            <a:r>
              <a:rPr lang="en-US" dirty="0" err="1"/>
              <a:t>subsetting</a:t>
            </a:r>
            <a:r>
              <a:rPr lang="en-US" dirty="0"/>
              <a:t> operators are powerful and fast</a:t>
            </a:r>
          </a:p>
          <a:p>
            <a:r>
              <a:rPr lang="en-US" dirty="0"/>
              <a:t>For atomic vectors, the operator [ is used</a:t>
            </a:r>
          </a:p>
          <a:p>
            <a:r>
              <a:rPr lang="en-US" dirty="0"/>
              <a:t>In R, the index for a vector starts at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Screenshot 2016-08-31 11.5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54" y="1767194"/>
            <a:ext cx="4174543" cy="363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(a) Positive integers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81200" y="3571574"/>
            <a:ext cx="4038600" cy="1846436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Positive integers return elements at the specified position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 descr="Screenshot 2016-08-31 12.09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783" y="1562959"/>
            <a:ext cx="3184102" cy="45632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56347" y="2458288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09989" y="2452271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78902" y="2452271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32545" y="2452271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86188" y="2452271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52081" y="5419168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05723" y="5413151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98844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(b) Negative integers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213244" y="2946745"/>
            <a:ext cx="4038600" cy="1846436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Negative integers omit elements at specified positions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56347" y="1904087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09989" y="1898070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78902" y="1898070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32545" y="1898070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86188" y="1898070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3" name="Picture 2" descr="Screenshot 2016-08-31 12.3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00" y="1818974"/>
            <a:ext cx="3775101" cy="33610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67897" y="5129866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36810" y="5129866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90453" y="5129866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44096" y="5129866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36244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(c) Logical Vectors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81200" y="2716967"/>
            <a:ext cx="4038600" cy="18464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i="1" dirty="0"/>
              <a:t>Select elements where the corresponding logical value is TRUE. This approach supports </a:t>
            </a:r>
            <a:r>
              <a:rPr lang="en-US" b="1" i="1" dirty="0">
                <a:solidFill>
                  <a:srgbClr val="0000FF"/>
                </a:solidFill>
              </a:rPr>
              <a:t>recycling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56347" y="1904087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09989" y="1898070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78902" y="1898070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32545" y="1898070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86188" y="1898070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897" y="5676086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36810" y="5676086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90453" y="5676086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44096" y="5676086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56347" y="4799198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09989" y="4793181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78902" y="4793181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32545" y="4793181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86188" y="4793181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pic>
        <p:nvPicPr>
          <p:cNvPr id="4" name="Picture 3" descr="Screenshot 2016-08-31 12.41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06" y="1588153"/>
            <a:ext cx="3652690" cy="1752304"/>
          </a:xfrm>
          <a:prstGeom prst="rect">
            <a:avLst/>
          </a:prstGeom>
        </p:spPr>
      </p:pic>
      <p:pic>
        <p:nvPicPr>
          <p:cNvPr id="7" name="Picture 6" descr="Screenshot 2016-08-31 12.42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67" y="4055688"/>
            <a:ext cx="3087896" cy="20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72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Vectors -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7926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Expressions can be used to create a logical vector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Screenshot 2016-08-31 12.51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80" y="2471455"/>
            <a:ext cx="5200268" cy="353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0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(4) Character vectors to subset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81200" y="3503042"/>
            <a:ext cx="4038600" cy="1173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Return elements with matching names</a:t>
            </a:r>
            <a:endParaRPr lang="en-US" b="1" i="1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56347" y="2464305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09989" y="2458288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78902" y="2458288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32545" y="2458288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86188" y="2458288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1566" y="203573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        b          c            d           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63632" y="5271899"/>
            <a:ext cx="653643" cy="56021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98850" y="4843324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8" name="Picture 7" descr="Screenshot 2016-08-31 13.15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04" y="1220014"/>
            <a:ext cx="3829297" cy="504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8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Steps: RStudio Cloud!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44C0CB-5672-8142-909A-3F6BA168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1594483"/>
            <a:ext cx="7451833" cy="43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Expressions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2096" y="1625380"/>
          <a:ext cx="3423824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exactly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|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OR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&amp; 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AND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Screenshot 2016-08-31 13.0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73" y="1804188"/>
            <a:ext cx="5802746" cy="37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3.1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R vector of squares of 1 to 10</a:t>
            </a:r>
          </a:p>
          <a:p>
            <a:r>
              <a:rPr lang="en-US" dirty="0"/>
              <a:t>Find the minimum</a:t>
            </a:r>
          </a:p>
          <a:p>
            <a:r>
              <a:rPr lang="en-US" dirty="0"/>
              <a:t>Find the maximum</a:t>
            </a:r>
          </a:p>
          <a:p>
            <a:r>
              <a:rPr lang="en-US" dirty="0"/>
              <a:t>Find the average</a:t>
            </a:r>
          </a:p>
          <a:p>
            <a:r>
              <a:rPr lang="en-US" dirty="0"/>
              <a:t>Subset all those values greater than the average</a:t>
            </a:r>
          </a:p>
        </p:txBody>
      </p:sp>
    </p:spTree>
    <p:extLst>
      <p:ext uri="{BB962C8B-B14F-4D97-AF65-F5344CB8AC3E}">
        <p14:creationId xmlns:p14="http://schemas.microsoft.com/office/powerpoint/2010/main" val="2192364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Vectorisation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powerful feature of R is that it supports </a:t>
            </a:r>
            <a:r>
              <a:rPr lang="en-US" i="1" dirty="0" err="1"/>
              <a:t>vectorisation</a:t>
            </a:r>
            <a:endParaRPr lang="en-US" dirty="0"/>
          </a:p>
          <a:p>
            <a:r>
              <a:rPr lang="en-US" i="1" dirty="0">
                <a:solidFill>
                  <a:srgbClr val="0432FF"/>
                </a:solidFill>
              </a:rPr>
              <a:t>Functions</a:t>
            </a:r>
            <a:r>
              <a:rPr lang="en-US" dirty="0"/>
              <a:t> can operate on every element of a vector, and return the results of each individual operation in a new vector. </a:t>
            </a:r>
          </a:p>
        </p:txBody>
      </p:sp>
      <p:pic>
        <p:nvPicPr>
          <p:cNvPr id="5" name="Picture 4" descr="Screenshot 2017-05-28 09.11.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4"/>
          <a:stretch/>
        </p:blipFill>
        <p:spPr>
          <a:xfrm>
            <a:off x="6526954" y="2083462"/>
            <a:ext cx="3941928" cy="29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2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978971" y="2026815"/>
            <a:ext cx="2054307" cy="914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0000"/>
                </a:solidFill>
              </a:rPr>
              <a:t>sqrt</a:t>
            </a:r>
            <a:r>
              <a:rPr lang="en-US" b="1" dirty="0">
                <a:solidFill>
                  <a:srgbClr val="000000"/>
                </a:solidFill>
              </a:rPr>
              <a:t>()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28569" y="1101522"/>
            <a:ext cx="653644" cy="2819141"/>
            <a:chOff x="1204569" y="2333618"/>
            <a:chExt cx="653644" cy="2819141"/>
          </a:xfrm>
        </p:grpSpPr>
        <p:sp>
          <p:nvSpPr>
            <p:cNvPr id="4" name="Rectangle 3"/>
            <p:cNvSpPr/>
            <p:nvPr/>
          </p:nvSpPr>
          <p:spPr>
            <a:xfrm>
              <a:off x="1204570" y="2333618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04569" y="2893836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04570" y="3460071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04569" y="4020289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4570" y="4592541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614356" y="1101522"/>
            <a:ext cx="653644" cy="2819141"/>
            <a:chOff x="6940948" y="2205909"/>
            <a:chExt cx="653644" cy="2819141"/>
          </a:xfrm>
        </p:grpSpPr>
        <p:sp>
          <p:nvSpPr>
            <p:cNvPr id="11" name="Rectangle 10"/>
            <p:cNvSpPr/>
            <p:nvPr/>
          </p:nvSpPr>
          <p:spPr>
            <a:xfrm>
              <a:off x="6940949" y="2205909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40948" y="2766127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40949" y="3332362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40948" y="3892580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40949" y="4464832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89697" y="394608"/>
            <a:ext cx="1518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 Vector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00778" y="395543"/>
            <a:ext cx="1712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 Vector</a:t>
            </a:r>
          </a:p>
        </p:txBody>
      </p:sp>
      <p:cxnSp>
        <p:nvCxnSpPr>
          <p:cNvPr id="21" name="Straight Arrow Connector 20"/>
          <p:cNvCxnSpPr>
            <a:stCxn id="7" idx="3"/>
          </p:cNvCxnSpPr>
          <p:nvPr/>
        </p:nvCxnSpPr>
        <p:spPr>
          <a:xfrm flipV="1">
            <a:off x="3382214" y="2484015"/>
            <a:ext cx="1596757" cy="24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033278" y="2508083"/>
            <a:ext cx="1596757" cy="24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shot 2017-05-28 09.11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56" y="3725405"/>
            <a:ext cx="4152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70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Arithmetic operations can also be applied to vectors in an element-wise manner</a:t>
            </a:r>
            <a:r>
              <a:rPr lang="en-IE" dirty="0"/>
              <a:t> </a:t>
            </a:r>
            <a:endParaRPr lang="en-US" dirty="0"/>
          </a:p>
        </p:txBody>
      </p:sp>
      <p:pic>
        <p:nvPicPr>
          <p:cNvPr id="4" name="Picture 3" descr="Screenshot 2017-05-28 17.57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71"/>
          <a:stretch/>
        </p:blipFill>
        <p:spPr>
          <a:xfrm>
            <a:off x="6794152" y="1600201"/>
            <a:ext cx="4610448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51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Vectorized</a:t>
            </a:r>
            <a:r>
              <a:rPr lang="en-US" dirty="0"/>
              <a:t> if/else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136"/>
            <a:ext cx="10972800" cy="14519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Vectors can also be processed using the </a:t>
            </a:r>
            <a:r>
              <a:rPr lang="en-US" dirty="0" err="1"/>
              <a:t>vectorized</a:t>
            </a:r>
            <a:r>
              <a:rPr lang="en-US" dirty="0"/>
              <a:t> </a:t>
            </a:r>
            <a:r>
              <a:rPr lang="en-US" b="1" dirty="0" err="1"/>
              <a:t>ifelse</a:t>
            </a:r>
            <a:r>
              <a:rPr lang="en-US" b="1" dirty="0"/>
              <a:t>(</a:t>
            </a:r>
            <a:r>
              <a:rPr lang="en-US" b="1" dirty="0" err="1"/>
              <a:t>b,u,v</a:t>
            </a:r>
            <a:r>
              <a:rPr lang="en-US" b="1" dirty="0"/>
              <a:t>)</a:t>
            </a:r>
            <a:r>
              <a:rPr lang="en-US" dirty="0"/>
              <a:t> function, which accepts a </a:t>
            </a:r>
            <a:r>
              <a:rPr lang="en-US" dirty="0" err="1"/>
              <a:t>boolean</a:t>
            </a:r>
            <a:r>
              <a:rPr lang="en-US" dirty="0"/>
              <a:t> vector </a:t>
            </a:r>
            <a:r>
              <a:rPr lang="en-US" b="1" dirty="0"/>
              <a:t>b </a:t>
            </a:r>
            <a:r>
              <a:rPr lang="en-US" dirty="0"/>
              <a:t>and allocates the element-wise results to be either </a:t>
            </a:r>
            <a:r>
              <a:rPr lang="en-US" b="1" dirty="0"/>
              <a:t>u </a:t>
            </a:r>
            <a:r>
              <a:rPr lang="en-US" dirty="0"/>
              <a:t>or </a:t>
            </a:r>
            <a:r>
              <a:rPr lang="en-US" b="1" dirty="0"/>
              <a:t>v</a:t>
            </a:r>
            <a:r>
              <a:rPr lang="en-US" dirty="0"/>
              <a:t>. </a:t>
            </a:r>
          </a:p>
        </p:txBody>
      </p:sp>
      <p:pic>
        <p:nvPicPr>
          <p:cNvPr id="5" name="Picture 4" descr="Screenshot 2017-05-28 17.59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98" y="2928552"/>
            <a:ext cx="10003086" cy="33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91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- NA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a project of any size, data is likely to be incomplete due to</a:t>
            </a:r>
          </a:p>
          <a:p>
            <a:pPr lvl="1"/>
            <a:r>
              <a:rPr lang="en-US" dirty="0"/>
              <a:t>Missed survey questions</a:t>
            </a:r>
          </a:p>
          <a:p>
            <a:pPr lvl="1"/>
            <a:r>
              <a:rPr lang="en-US" dirty="0"/>
              <a:t>Faulty equipment</a:t>
            </a:r>
          </a:p>
          <a:p>
            <a:pPr lvl="1"/>
            <a:r>
              <a:rPr lang="en-US" dirty="0"/>
              <a:t>Improperly coded data</a:t>
            </a:r>
          </a:p>
          <a:p>
            <a:pPr lvl="1"/>
            <a:endParaRPr lang="en-US" dirty="0"/>
          </a:p>
          <a:p>
            <a:r>
              <a:rPr lang="en-US" dirty="0"/>
              <a:t>In R, missing data is represented by the symbol 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 descr="Screenshot 2017-05-30 10.06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1510620"/>
            <a:ext cx="4876800" cy="46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is.na</a:t>
            </a:r>
            <a:r>
              <a:rPr lang="en-US" dirty="0"/>
              <a:t>()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222450"/>
          </a:xfrm>
        </p:spPr>
        <p:txBody>
          <a:bodyPr/>
          <a:lstStyle/>
          <a:p>
            <a:r>
              <a:rPr lang="en-US" dirty="0"/>
              <a:t>The function </a:t>
            </a:r>
            <a:r>
              <a:rPr lang="en-US" dirty="0" err="1"/>
              <a:t>is.na</a:t>
            </a:r>
            <a:r>
              <a:rPr lang="en-US" dirty="0"/>
              <a:t>() indicates which elements are missing</a:t>
            </a:r>
          </a:p>
          <a:p>
            <a:r>
              <a:rPr lang="en-US" dirty="0"/>
              <a:t>Returns a logical vector, the same size as the input vector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67</a:t>
            </a:fld>
            <a:endParaRPr lang="en-US"/>
          </a:p>
        </p:txBody>
      </p:sp>
      <p:pic>
        <p:nvPicPr>
          <p:cNvPr id="8" name="Picture 7" descr="Screenshot 2017-05-30 10.10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724037"/>
            <a:ext cx="8432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2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3.2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0813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vector of 20 numbers</a:t>
            </a:r>
          </a:p>
          <a:p>
            <a:r>
              <a:rPr lang="en-US" dirty="0"/>
              <a:t>Set 5 of these to NA (random)</a:t>
            </a:r>
          </a:p>
          <a:p>
            <a:r>
              <a:rPr lang="en-US" dirty="0"/>
              <a:t>Print the locations of the missing values</a:t>
            </a:r>
          </a:p>
          <a:p>
            <a:r>
              <a:rPr lang="en-US" dirty="0"/>
              <a:t>Hint: Check out the R function </a:t>
            </a:r>
            <a:r>
              <a:rPr lang="en-US" i="1" dirty="0"/>
              <a:t>which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8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050324"/>
            <a:ext cx="10972800" cy="2010507"/>
          </a:xfrm>
        </p:spPr>
        <p:txBody>
          <a:bodyPr/>
          <a:lstStyle/>
          <a:p>
            <a:r>
              <a:rPr lang="en-US" dirty="0"/>
              <a:t>Lists are different from atomic vectors because their elements can be of </a:t>
            </a:r>
            <a:r>
              <a:rPr lang="en-US" b="1" dirty="0">
                <a:solidFill>
                  <a:srgbClr val="0000FF"/>
                </a:solidFill>
              </a:rPr>
              <a:t>any type</a:t>
            </a:r>
            <a:r>
              <a:rPr lang="en-US" dirty="0"/>
              <a:t>, including lists.</a:t>
            </a:r>
          </a:p>
          <a:p>
            <a:r>
              <a:rPr lang="en-US" dirty="0"/>
              <a:t>list() creates a list, instead of c()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113166" y="1816244"/>
          <a:ext cx="556350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8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8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Heterogenous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Atomic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00FF"/>
                          </a:solidFill>
                        </a:rPr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Data 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nd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9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4C8-FB6E-4A48-A34D-2A20CCD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92" dirty="0"/>
              <a:t>(1) Create your account on </a:t>
            </a:r>
            <a:r>
              <a:rPr lang="en-US" sz="3692" dirty="0">
                <a:hlinkClick r:id="rId2"/>
              </a:rPr>
              <a:t>https://rstudio.cloud</a:t>
            </a:r>
            <a:r>
              <a:rPr lang="en-US" sz="3692" dirty="0"/>
              <a:t> and login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7F32F-C767-8844-8C3A-DFE9E8E89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24" y="1898164"/>
            <a:ext cx="8475552" cy="41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491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list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Screenshot 2016-09-24 14.05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00" y="1528187"/>
            <a:ext cx="9230434" cy="44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17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022230"/>
          </a:xfrm>
        </p:spPr>
        <p:txBody>
          <a:bodyPr>
            <a:normAutofit/>
          </a:bodyPr>
          <a:lstStyle/>
          <a:p>
            <a:r>
              <a:rPr lang="en-US" dirty="0"/>
              <a:t>Works in the same way as </a:t>
            </a:r>
            <a:r>
              <a:rPr lang="en-US" dirty="0" err="1"/>
              <a:t>subsetting</a:t>
            </a:r>
            <a:r>
              <a:rPr lang="en-US" dirty="0"/>
              <a:t> an atomic vector</a:t>
            </a:r>
          </a:p>
          <a:p>
            <a:r>
              <a:rPr lang="en-US" dirty="0"/>
              <a:t>Using [ will always return a list</a:t>
            </a:r>
          </a:p>
          <a:p>
            <a:r>
              <a:rPr lang="en-US" dirty="0"/>
              <a:t>[[ pulls out the contents of a list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19752" y="4071466"/>
            <a:ext cx="7547927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If list x is a train carrying objects, then x[[5]] is the object in car 5, x[4:6] is a train of cars 4-6”  @</a:t>
            </a:r>
            <a:r>
              <a:rPr lang="en-US" sz="2400" dirty="0" err="1">
                <a:solidFill>
                  <a:srgbClr val="0000FF"/>
                </a:solidFill>
              </a:rPr>
              <a:t>RLangTip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6528" y="5440929"/>
            <a:ext cx="830916" cy="501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17295" y="5440929"/>
            <a:ext cx="830916" cy="501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8062" y="5440929"/>
            <a:ext cx="830916" cy="501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98829" y="5440929"/>
            <a:ext cx="830916" cy="501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39596" y="5440929"/>
            <a:ext cx="830916" cy="501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80365" y="5440929"/>
            <a:ext cx="830916" cy="501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951844" y="5582049"/>
            <a:ext cx="172455" cy="2195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5443" y="6071617"/>
            <a:ext cx="6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x[[5]]</a:t>
            </a:r>
          </a:p>
        </p:txBody>
      </p:sp>
      <p:cxnSp>
        <p:nvCxnSpPr>
          <p:cNvPr id="16" name="Straight Arrow Connector 15"/>
          <p:cNvCxnSpPr>
            <a:stCxn id="14" idx="3"/>
            <a:endCxn id="13" idx="4"/>
          </p:cNvCxnSpPr>
          <p:nvPr/>
        </p:nvCxnSpPr>
        <p:spPr>
          <a:xfrm flipV="1">
            <a:off x="7650207" y="5801567"/>
            <a:ext cx="387864" cy="4547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56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Screenshot 2016-09-24 14.35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8" y="1417638"/>
            <a:ext cx="5973045" cy="4603731"/>
          </a:xfrm>
          <a:prstGeom prst="rect">
            <a:avLst/>
          </a:prstGeom>
        </p:spPr>
      </p:pic>
      <p:pic>
        <p:nvPicPr>
          <p:cNvPr id="6" name="Picture 5" descr="Screenshot 2016-09-24 14.36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63" y="1250876"/>
            <a:ext cx="3381128" cy="2511130"/>
          </a:xfrm>
          <a:prstGeom prst="rect">
            <a:avLst/>
          </a:prstGeom>
        </p:spPr>
      </p:pic>
      <p:pic>
        <p:nvPicPr>
          <p:cNvPr id="7" name="Picture 6" descr="Screenshot 2016-09-24 14.37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63" y="3963961"/>
            <a:ext cx="3106147" cy="210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29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13FF-6CE0-2D41-97E6-87CC0FA5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3.3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D04B2-8748-A94D-B7E9-D8A3A773E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782945"/>
            <a:ext cx="5791200" cy="2803633"/>
          </a:xfrm>
        </p:spPr>
        <p:txBody>
          <a:bodyPr/>
          <a:lstStyle/>
          <a:p>
            <a:r>
              <a:rPr lang="en-US" dirty="0"/>
              <a:t>Create a list that contains</a:t>
            </a:r>
          </a:p>
          <a:p>
            <a:pPr lvl="1"/>
            <a:r>
              <a:rPr lang="en-US" dirty="0"/>
              <a:t>A vector of integers (1:10)</a:t>
            </a:r>
          </a:p>
          <a:p>
            <a:pPr lvl="1"/>
            <a:r>
              <a:rPr lang="en-US" dirty="0"/>
              <a:t>A sequence of upper case letters (A-Z)</a:t>
            </a:r>
          </a:p>
          <a:p>
            <a:pPr lvl="1"/>
            <a:r>
              <a:rPr lang="en-US" dirty="0"/>
              <a:t>A list with:</a:t>
            </a:r>
          </a:p>
          <a:p>
            <a:pPr lvl="2"/>
            <a:r>
              <a:rPr lang="en-US" dirty="0"/>
              <a:t>A vector of integers (11:20)</a:t>
            </a:r>
          </a:p>
          <a:p>
            <a:pPr lvl="2"/>
            <a:r>
              <a:rPr lang="en-US" dirty="0"/>
              <a:t>A sequence of lower case letters (A-Z)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0699F-81B2-3247-80FE-28982F66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33DDB31-2077-7248-B6FD-5DC58C41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711" y="1748510"/>
            <a:ext cx="5346288" cy="340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822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4A19-7EAC-EF40-B09B-57C75550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BDE63-7408-1E46-A287-C0AAFEC957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first element as a vector</a:t>
            </a:r>
          </a:p>
          <a:p>
            <a:r>
              <a:rPr lang="en-US" dirty="0"/>
              <a:t>The second element as a vector</a:t>
            </a:r>
          </a:p>
          <a:p>
            <a:r>
              <a:rPr lang="en-US" dirty="0"/>
              <a:t>The third element as a list of a list</a:t>
            </a:r>
          </a:p>
          <a:p>
            <a:r>
              <a:rPr lang="en-US" dirty="0"/>
              <a:t>The third element as a list</a:t>
            </a:r>
          </a:p>
          <a:p>
            <a:r>
              <a:rPr lang="en-US" dirty="0"/>
              <a:t>The values 10, Q, 19 and the vector “w” ”x” “y”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7B4B7-6060-7F45-B176-BFD6DB67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B87B8C4-6D13-7C4B-9A70-2725AB5A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96" y="1417638"/>
            <a:ext cx="5271631" cy="335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222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$ is a shorthand operator, where </a:t>
            </a:r>
            <a:r>
              <a:rPr lang="en-US" dirty="0" err="1"/>
              <a:t>x$y</a:t>
            </a:r>
            <a:r>
              <a:rPr lang="en-US" dirty="0"/>
              <a:t> is equivalent to </a:t>
            </a:r>
            <a:r>
              <a:rPr lang="en-US" b="1" dirty="0">
                <a:solidFill>
                  <a:srgbClr val="0000FF"/>
                </a:solidFill>
              </a:rPr>
              <a:t>x[[“</a:t>
            </a:r>
            <a:r>
              <a:rPr lang="en-US" b="1" dirty="0" err="1">
                <a:solidFill>
                  <a:srgbClr val="0000FF"/>
                </a:solidFill>
              </a:rPr>
              <a:t>y”,exact</a:t>
            </a:r>
            <a:r>
              <a:rPr lang="en-US" b="1" dirty="0">
                <a:solidFill>
                  <a:srgbClr val="0000FF"/>
                </a:solidFill>
              </a:rPr>
              <a:t>=FALSE]]</a:t>
            </a:r>
          </a:p>
          <a:p>
            <a:r>
              <a:rPr lang="en-US" dirty="0"/>
              <a:t>When list elements are named, it can be used.</a:t>
            </a:r>
          </a:p>
          <a:p>
            <a:r>
              <a:rPr lang="en-US" dirty="0"/>
              <a:t>Often used to access variables in a data frame</a:t>
            </a:r>
          </a:p>
          <a:p>
            <a:r>
              <a:rPr lang="en-US" dirty="0"/>
              <a:t>$ does partial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 descr="Screenshot 2016-09-24 14.54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72" y="1417638"/>
            <a:ext cx="4191000" cy="46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539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Lists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have rounded corners. Atomic vectors have square corners</a:t>
            </a:r>
          </a:p>
          <a:p>
            <a:r>
              <a:rPr lang="en-US" dirty="0"/>
              <a:t>Children are drawn inside their parent, and have a slightly darker background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98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 descr="Screenshot 2017-06-30 16.3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88" y="619641"/>
            <a:ext cx="6319088" cy="8805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01103" y="2321433"/>
            <a:ext cx="4011366" cy="308383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98117" y="2704393"/>
            <a:ext cx="1068354" cy="806231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66471" y="2706855"/>
            <a:ext cx="1068354" cy="806231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48967" y="2822062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8302" y="2864008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47820" y="3985516"/>
            <a:ext cx="1068354" cy="806231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16174" y="3987978"/>
            <a:ext cx="1068354" cy="806231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98670" y="4103185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8005" y="4145131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15624" y="1726852"/>
            <a:ext cx="52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x1</a:t>
            </a:r>
          </a:p>
        </p:txBody>
      </p:sp>
    </p:spTree>
    <p:extLst>
      <p:ext uri="{BB962C8B-B14F-4D97-AF65-F5344CB8AC3E}">
        <p14:creationId xmlns:p14="http://schemas.microsoft.com/office/powerpoint/2010/main" val="37448120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78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68009" y="1308232"/>
            <a:ext cx="4129324" cy="4736606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20476" y="1525045"/>
            <a:ext cx="1068354" cy="806231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88830" y="1525045"/>
            <a:ext cx="106835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71326" y="168711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0661" y="168711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31897" y="4843945"/>
            <a:ext cx="1068354" cy="806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94323" y="4846407"/>
            <a:ext cx="1068354" cy="806231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82746" y="4961614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22081" y="5003560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18531" y="719505"/>
            <a:ext cx="3812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50384" y="4622228"/>
            <a:ext cx="2741436" cy="128152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shot 2017-06-30 16.5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0523"/>
            <a:ext cx="9144000" cy="60341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257184" y="1525045"/>
            <a:ext cx="106835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79015" y="168711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7954" y="2624766"/>
            <a:ext cx="319758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926095" y="2725545"/>
            <a:ext cx="1558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“a string”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28650" y="3611172"/>
            <a:ext cx="319758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867123" y="3732934"/>
            <a:ext cx="154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3.141525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457748" y="1472888"/>
            <a:ext cx="4129324" cy="2560193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910215" y="1689700"/>
            <a:ext cx="1068354" cy="806231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978569" y="1689700"/>
            <a:ext cx="106835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61065" y="1851774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00400" y="1851774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26602" y="806541"/>
            <a:ext cx="11586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a[1:2]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046923" y="1689700"/>
            <a:ext cx="106835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368754" y="1851774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7693" y="2789421"/>
            <a:ext cx="319758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715834" y="2890200"/>
            <a:ext cx="1558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“a string”</a:t>
            </a:r>
          </a:p>
        </p:txBody>
      </p:sp>
    </p:spTree>
    <p:extLst>
      <p:ext uri="{BB962C8B-B14F-4D97-AF65-F5344CB8AC3E}">
        <p14:creationId xmlns:p14="http://schemas.microsoft.com/office/powerpoint/2010/main" val="4121427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72856" y="1301162"/>
            <a:ext cx="4129324" cy="4736606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25323" y="1517975"/>
            <a:ext cx="1068354" cy="806231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93677" y="1517975"/>
            <a:ext cx="106835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76173" y="168004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5508" y="168004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6744" y="4836875"/>
            <a:ext cx="1068354" cy="806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75652" y="4839337"/>
            <a:ext cx="1068354" cy="806231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087593" y="4954544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6928" y="4996490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4418" y="728374"/>
            <a:ext cx="3812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5231" y="4615158"/>
            <a:ext cx="2741436" cy="128152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shot 2017-06-30 16.5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0523"/>
            <a:ext cx="9144000" cy="60341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362031" y="1517975"/>
            <a:ext cx="106835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83862" y="1680049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32801" y="2617696"/>
            <a:ext cx="319758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30942" y="2718475"/>
            <a:ext cx="1558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“a string”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33497" y="3604102"/>
            <a:ext cx="319758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71970" y="3725864"/>
            <a:ext cx="154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3.141525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404197" y="2351133"/>
            <a:ext cx="4129324" cy="1781123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329951" y="2918764"/>
            <a:ext cx="1068354" cy="806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68859" y="2921226"/>
            <a:ext cx="1068354" cy="806231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680800" y="3036433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720135" y="3078379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05667" y="781603"/>
            <a:ext cx="8408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a[4]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048438" y="2697047"/>
            <a:ext cx="2741436" cy="128152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9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3F95-0F9B-A744-980E-81E6800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2" y="600811"/>
            <a:ext cx="8260707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(2) In your workspace, create a project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07F048-9B5C-1641-9142-BC3F15D9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7792"/>
            <a:ext cx="9144000" cy="29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58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80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9477" y="743631"/>
            <a:ext cx="4129324" cy="4736606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1944" y="960444"/>
            <a:ext cx="1068354" cy="806231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0298" y="960444"/>
            <a:ext cx="106835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52794" y="1122518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92129" y="1122518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13365" y="4279344"/>
            <a:ext cx="1068354" cy="806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55289" y="4281806"/>
            <a:ext cx="1068354" cy="806231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064214" y="4397013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5589" y="4438959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2122" y="77285"/>
            <a:ext cx="3812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31852" y="4057627"/>
            <a:ext cx="2741436" cy="128152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338652" y="960444"/>
            <a:ext cx="106835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60483" y="1122518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09422" y="2060165"/>
            <a:ext cx="319758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07563" y="2160944"/>
            <a:ext cx="1558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“a string”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10118" y="3046571"/>
            <a:ext cx="3197584" cy="80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48591" y="3168333"/>
            <a:ext cx="154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3.141525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18712" y="965348"/>
            <a:ext cx="1068354" cy="806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228549" y="981012"/>
            <a:ext cx="1068354" cy="806231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369561" y="1083017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535209" y="1138851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625957" y="114879"/>
            <a:ext cx="10925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a[[4]]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737199" y="743631"/>
            <a:ext cx="2741436" cy="128152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089787" y="2988389"/>
            <a:ext cx="1068354" cy="806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440636" y="3106058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06454" y="2097896"/>
            <a:ext cx="15522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a[[4]][1]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808274" y="2766672"/>
            <a:ext cx="2741436" cy="128152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557603" y="5238506"/>
            <a:ext cx="1068354" cy="806231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908452" y="5356175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96984" y="4436307"/>
            <a:ext cx="18038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a[[4]][[1]]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726233" y="5258695"/>
            <a:ext cx="1068354" cy="806231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077082" y="5376364"/>
            <a:ext cx="47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365614" y="4456496"/>
            <a:ext cx="18038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a[[4]][[2]]</a:t>
            </a:r>
          </a:p>
        </p:txBody>
      </p:sp>
    </p:spTree>
    <p:extLst>
      <p:ext uri="{BB962C8B-B14F-4D97-AF65-F5344CB8AC3E}">
        <p14:creationId xmlns:p14="http://schemas.microsoft.com/office/powerpoint/2010/main" val="9989287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function is a group of instructions that:</a:t>
            </a:r>
          </a:p>
          <a:p>
            <a:pPr lvl="1"/>
            <a:r>
              <a:rPr lang="en-US" dirty="0"/>
              <a:t>takes input, </a:t>
            </a:r>
          </a:p>
          <a:p>
            <a:pPr lvl="1"/>
            <a:r>
              <a:rPr lang="en-US" dirty="0"/>
              <a:t>uses the input to compute other value, and </a:t>
            </a:r>
          </a:p>
          <a:p>
            <a:pPr lvl="1"/>
            <a:r>
              <a:rPr lang="en-US" dirty="0"/>
              <a:t>returns a result (</a:t>
            </a:r>
            <a:r>
              <a:rPr lang="en-US" dirty="0" err="1"/>
              <a:t>Matloff</a:t>
            </a:r>
            <a:r>
              <a:rPr lang="en-US" dirty="0"/>
              <a:t> 2009). </a:t>
            </a:r>
          </a:p>
          <a:p>
            <a:r>
              <a:rPr lang="en-US" dirty="0"/>
              <a:t>Functions are a fundamental building block of R (Wickham 2015)</a:t>
            </a:r>
          </a:p>
          <a:p>
            <a:r>
              <a:rPr lang="en-US" dirty="0"/>
              <a:t>Users of R should adopt the habit of creating simple functions which will make their work more effective and also more trustworthy (Chambers 2008). </a:t>
            </a:r>
          </a:p>
          <a:p>
            <a:r>
              <a:rPr lang="en-US" dirty="0"/>
              <a:t>Functions are declared:</a:t>
            </a:r>
          </a:p>
          <a:p>
            <a:pPr lvl="1"/>
            <a:r>
              <a:rPr lang="en-US" dirty="0"/>
              <a:t>using the </a:t>
            </a:r>
            <a:r>
              <a:rPr lang="en-US" b="1" dirty="0"/>
              <a:t>function </a:t>
            </a:r>
            <a:r>
              <a:rPr lang="en-US" dirty="0"/>
              <a:t>reserved word</a:t>
            </a:r>
            <a:r>
              <a:rPr lang="en-IE" dirty="0"/>
              <a:t> </a:t>
            </a:r>
          </a:p>
          <a:p>
            <a:pPr lvl="1"/>
            <a:r>
              <a:rPr lang="en-IE" dirty="0"/>
              <a:t>are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9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function(</a:t>
            </a:r>
            <a:r>
              <a:rPr lang="en-US" i="1" dirty="0"/>
              <a:t>arguments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expression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038600" cy="4728711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arguments </a:t>
            </a:r>
            <a:r>
              <a:rPr lang="en-US" dirty="0"/>
              <a:t>gives the arguments, separated by commas.</a:t>
            </a:r>
          </a:p>
          <a:p>
            <a:r>
              <a:rPr lang="en-US" i="1" dirty="0"/>
              <a:t>Expression</a:t>
            </a:r>
            <a:r>
              <a:rPr lang="en-US" dirty="0"/>
              <a:t> (body of the function) is any legal R expression, usually enclosed in { }</a:t>
            </a:r>
          </a:p>
          <a:p>
            <a:r>
              <a:rPr lang="en-US" b="1" dirty="0">
                <a:solidFill>
                  <a:srgbClr val="0000FF"/>
                </a:solidFill>
              </a:rPr>
              <a:t>Last evaluation is returned</a:t>
            </a:r>
          </a:p>
          <a:p>
            <a:r>
              <a:rPr lang="en-US" dirty="0"/>
              <a:t>return() can also be used, but usually for exceptions.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853502" y="3429000"/>
            <a:ext cx="169341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5279" y="3923429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546916" y="3936698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5279" y="3645671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71639" y="4201187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5961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 descr="Screenshot 2016-09-03 13.31.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88"/>
          <a:stretch/>
        </p:blipFill>
        <p:spPr>
          <a:xfrm>
            <a:off x="3073690" y="1578884"/>
            <a:ext cx="5948944" cy="20047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21986" y="3766666"/>
            <a:ext cx="169341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033763" y="4274364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915400" y="4274364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shot 2016-09-03 13.37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44" y="5059907"/>
            <a:ext cx="7641280" cy="9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0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3.4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an R function that filters a vector to return all the even numbers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21986" y="3766666"/>
            <a:ext cx="169341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33763" y="4274364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15400" y="4274364"/>
            <a:ext cx="1181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01810" y="377319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1 2 3  4  5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19745" y="3774941"/>
            <a:ext cx="52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2  4</a:t>
            </a:r>
          </a:p>
        </p:txBody>
      </p:sp>
    </p:spTree>
    <p:extLst>
      <p:ext uri="{BB962C8B-B14F-4D97-AF65-F5344CB8AC3E}">
        <p14:creationId xmlns:p14="http://schemas.microsoft.com/office/powerpoint/2010/main" val="7345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useful to distinguish between  </a:t>
            </a:r>
            <a:r>
              <a:rPr lang="en-US" i="1" dirty="0"/>
              <a:t>formal arguments </a:t>
            </a:r>
            <a:r>
              <a:rPr lang="en-US" dirty="0"/>
              <a:t>and the </a:t>
            </a:r>
            <a:r>
              <a:rPr lang="en-US" i="1" dirty="0"/>
              <a:t>actual arguments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Formal arguments </a:t>
            </a:r>
            <a:r>
              <a:rPr lang="en-US" dirty="0"/>
              <a:t>are the property of the function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Actual arguments </a:t>
            </a:r>
            <a:r>
              <a:rPr lang="en-US" dirty="0"/>
              <a:t>can vary each time the function is called.</a:t>
            </a:r>
          </a:p>
          <a:p>
            <a:r>
              <a:rPr lang="en-US" dirty="0"/>
              <a:t>When calling functions, arguments can be specified by</a:t>
            </a:r>
          </a:p>
          <a:p>
            <a:pPr lvl="1"/>
            <a:r>
              <a:rPr lang="en-US" dirty="0"/>
              <a:t>Complete name</a:t>
            </a:r>
          </a:p>
          <a:p>
            <a:pPr lvl="1"/>
            <a:r>
              <a:rPr lang="en-US" dirty="0"/>
              <a:t>Partial name</a:t>
            </a:r>
          </a:p>
          <a:p>
            <a:pPr lvl="1"/>
            <a:r>
              <a:rPr lang="en-US" dirty="0"/>
              <a:t>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230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Screenshot 2016-09-05 09.36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49" y="188137"/>
            <a:ext cx="6332445" cy="1605727"/>
          </a:xfrm>
          <a:prstGeom prst="rect">
            <a:avLst/>
          </a:prstGeom>
        </p:spPr>
      </p:pic>
      <p:pic>
        <p:nvPicPr>
          <p:cNvPr id="6" name="Picture 5" descr="Screenshot 2016-09-05 09.37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49" y="2461522"/>
            <a:ext cx="3211487" cy="2714471"/>
          </a:xfrm>
          <a:prstGeom prst="rect">
            <a:avLst/>
          </a:prstGeom>
        </p:spPr>
      </p:pic>
      <p:pic>
        <p:nvPicPr>
          <p:cNvPr id="7" name="Picture 6" descr="Screenshot 2016-09-05 09.38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99" y="1576972"/>
            <a:ext cx="3620601" cy="46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208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(Wickham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positional mapping for the first one or two arguments (most commonly used)</a:t>
            </a:r>
          </a:p>
          <a:p>
            <a:r>
              <a:rPr lang="en-US" dirty="0"/>
              <a:t>Avoid using positional mapping for less commonly used attributes</a:t>
            </a:r>
          </a:p>
          <a:p>
            <a:r>
              <a:rPr lang="en-US" dirty="0"/>
              <a:t>Named arguments should always come after unnamed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458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functions as objects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Functions are first class objects, so they can be passed to other functions</a:t>
            </a:r>
          </a:p>
          <a:p>
            <a:r>
              <a:rPr lang="en-US" dirty="0"/>
              <a:t>Provides flexibility, and widely used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 descr="Screenshot 2017-06-13 09.45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18" y="1417638"/>
            <a:ext cx="37465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6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3.5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6650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that takes in a vector and returns a vector with no duplicates. Make use of the R function duplicated()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89</a:t>
            </a:fld>
            <a:endParaRPr lang="en-US"/>
          </a:p>
        </p:txBody>
      </p:sp>
      <p:pic>
        <p:nvPicPr>
          <p:cNvPr id="7" name="Picture 6" descr="Screenshot 2016-09-12 07.04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72" y="3306010"/>
            <a:ext cx="8636000" cy="31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2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DFD295-C87F-D54E-9C37-4F9A06AF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704" y="600811"/>
            <a:ext cx="8568503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(3) Name the project (e.g. </a:t>
            </a:r>
            <a:r>
              <a:rPr lang="en-US" dirty="0" err="1"/>
              <a:t>MySmartGrid</a:t>
            </a:r>
            <a:r>
              <a:rPr lang="en-US" dirty="0"/>
              <a:t>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06A305-89CF-EB4F-BCE4-A26AF0FD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94" y="1824408"/>
            <a:ext cx="8738412" cy="42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172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Environments in 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Environments can be thought of as consisting of two things: a frame, which is a set of symbol-value pairs, and an enclosure, a pointer to an enclosing environment</a:t>
            </a:r>
          </a:p>
          <a:p>
            <a:r>
              <a:rPr lang="en-US" dirty="0"/>
              <a:t>Every object (variable or function) in an environment has a unique name</a:t>
            </a:r>
          </a:p>
          <a:p>
            <a:r>
              <a:rPr lang="en-US" dirty="0"/>
              <a:t>The working environment is known as the Global Environment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11533" y="1530199"/>
            <a:ext cx="2415822" cy="21110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851423" y="1688247"/>
            <a:ext cx="747889" cy="6914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851423" y="2735289"/>
            <a:ext cx="747889" cy="6914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086145" y="2735289"/>
            <a:ext cx="747889" cy="69144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11" name="Oval 10"/>
          <p:cNvSpPr/>
          <p:nvPr/>
        </p:nvSpPr>
        <p:spPr>
          <a:xfrm>
            <a:off x="9448799" y="1790726"/>
            <a:ext cx="385234" cy="38100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9641417" y="1048100"/>
            <a:ext cx="10573" cy="7426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shot 2017-06-13 07.43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13" y="3829675"/>
            <a:ext cx="4254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855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Environments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705422" y="3386333"/>
            <a:ext cx="8229600" cy="2598738"/>
          </a:xfrm>
        </p:spPr>
        <p:txBody>
          <a:bodyPr/>
          <a:lstStyle/>
          <a:p>
            <a:r>
              <a:rPr lang="en-US" dirty="0"/>
              <a:t>Environments form a tree structure in which the enclosures play the role of parents. The tree of environments is rooted in an empty environment, available through </a:t>
            </a:r>
            <a:r>
              <a:rPr lang="en-US" dirty="0" err="1"/>
              <a:t>emptyenv</a:t>
            </a:r>
            <a:r>
              <a:rPr lang="en-US" dirty="0"/>
              <a:t>(), which has no parent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848557" y="1862667"/>
            <a:ext cx="1439333" cy="1157111"/>
          </a:xfrm>
          <a:prstGeom prst="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globalenv</a:t>
            </a:r>
            <a:r>
              <a:rPr lang="en-US" dirty="0"/>
              <a:t>()</a:t>
            </a:r>
          </a:p>
        </p:txBody>
      </p:sp>
      <p:sp>
        <p:nvSpPr>
          <p:cNvPr id="9" name="Oval 8"/>
          <p:cNvSpPr/>
          <p:nvPr/>
        </p:nvSpPr>
        <p:spPr>
          <a:xfrm>
            <a:off x="2977446" y="2681111"/>
            <a:ext cx="239889" cy="26811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30624" y="1862667"/>
            <a:ext cx="1439333" cy="1157111"/>
          </a:xfrm>
          <a:prstGeom prst="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baseenv</a:t>
            </a:r>
            <a:r>
              <a:rPr lang="en-US" dirty="0"/>
              <a:t>()</a:t>
            </a:r>
          </a:p>
        </p:txBody>
      </p:sp>
      <p:sp>
        <p:nvSpPr>
          <p:cNvPr id="11" name="Oval 10"/>
          <p:cNvSpPr/>
          <p:nvPr/>
        </p:nvSpPr>
        <p:spPr>
          <a:xfrm>
            <a:off x="7659513" y="2681111"/>
            <a:ext cx="239889" cy="26811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30357" y="1859844"/>
            <a:ext cx="1439333" cy="1157111"/>
          </a:xfrm>
          <a:prstGeom prst="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emptyenv</a:t>
            </a:r>
            <a:r>
              <a:rPr lang="en-US" dirty="0"/>
              <a:t>()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90247" y="1859844"/>
            <a:ext cx="502355" cy="1157111"/>
          </a:xfrm>
          <a:prstGeom prst="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942647" y="2681111"/>
            <a:ext cx="239889" cy="26811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1512" y="1859844"/>
            <a:ext cx="502355" cy="1157111"/>
          </a:xfrm>
          <a:prstGeom prst="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763912" y="2681111"/>
            <a:ext cx="239889" cy="26811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89224" y="1859844"/>
            <a:ext cx="502355" cy="1157111"/>
          </a:xfrm>
          <a:prstGeom prst="rect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641624" y="2681111"/>
            <a:ext cx="239889" cy="26811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/>
          <p:cNvCxnSpPr>
            <a:stCxn id="9" idx="4"/>
            <a:endCxn id="13" idx="2"/>
          </p:cNvCxnSpPr>
          <p:nvPr/>
        </p:nvCxnSpPr>
        <p:spPr>
          <a:xfrm rot="16200000" flipH="1">
            <a:off x="3535542" y="2511070"/>
            <a:ext cx="67733" cy="944034"/>
          </a:xfrm>
          <a:prstGeom prst="curvedConnector3">
            <a:avLst>
              <a:gd name="adj1" fmla="val 437502"/>
            </a:avLst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endCxn id="15" idx="2"/>
          </p:cNvCxnSpPr>
          <p:nvPr/>
        </p:nvCxnSpPr>
        <p:spPr>
          <a:xfrm>
            <a:off x="4059767" y="2949220"/>
            <a:ext cx="802922" cy="67734"/>
          </a:xfrm>
          <a:prstGeom prst="curvedConnector4">
            <a:avLst>
              <a:gd name="adj1" fmla="val 20299"/>
              <a:gd name="adj2" fmla="val 437497"/>
            </a:avLst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>
            <a:off x="4862689" y="2949220"/>
            <a:ext cx="802922" cy="67734"/>
          </a:xfrm>
          <a:prstGeom prst="curvedConnector4">
            <a:avLst>
              <a:gd name="adj1" fmla="val 20299"/>
              <a:gd name="adj2" fmla="val 437497"/>
            </a:avLst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endCxn id="10" idx="2"/>
          </p:cNvCxnSpPr>
          <p:nvPr/>
        </p:nvCxnSpPr>
        <p:spPr>
          <a:xfrm>
            <a:off x="5727702" y="2952043"/>
            <a:ext cx="1522589" cy="67734"/>
          </a:xfrm>
          <a:prstGeom prst="curvedConnector4">
            <a:avLst>
              <a:gd name="adj1" fmla="val 26367"/>
              <a:gd name="adj2" fmla="val 437497"/>
            </a:avLst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endCxn id="12" idx="2"/>
          </p:cNvCxnSpPr>
          <p:nvPr/>
        </p:nvCxnSpPr>
        <p:spPr>
          <a:xfrm>
            <a:off x="7720191" y="2952044"/>
            <a:ext cx="1629832" cy="64910"/>
          </a:xfrm>
          <a:prstGeom prst="curvedConnector4">
            <a:avLst>
              <a:gd name="adj1" fmla="val 27922"/>
              <a:gd name="adj2" fmla="val 452180"/>
            </a:avLst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Screenshot 2017-06-13 07.56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50" y="5471253"/>
            <a:ext cx="2692400" cy="914400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2292943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Examining the hierarchy with search()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 descr="Screenshot 2017-06-13 07.48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7638"/>
            <a:ext cx="9144000" cy="44512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90323" y="4414114"/>
            <a:ext cx="2600333" cy="443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31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and their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are first class objects that exist in an environment</a:t>
            </a:r>
          </a:p>
          <a:p>
            <a:r>
              <a:rPr lang="en-US" b="1" dirty="0">
                <a:solidFill>
                  <a:srgbClr val="0000FF"/>
                </a:solidFill>
              </a:rPr>
              <a:t>Functions can access all variables contained in their enclosing environment</a:t>
            </a:r>
          </a:p>
          <a:p>
            <a:r>
              <a:rPr lang="en-US" dirty="0"/>
              <a:t>When functions are executed, they have their own environment (to be covered later in the advanced topic)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93</a:t>
            </a:fld>
            <a:endParaRPr lang="en-US"/>
          </a:p>
        </p:txBody>
      </p:sp>
      <p:pic>
        <p:nvPicPr>
          <p:cNvPr id="6" name="Picture 5" descr="Screenshot 2017-06-13 09.11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03" y="1363663"/>
            <a:ext cx="3797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45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variables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161140"/>
          </a:xfrm>
        </p:spPr>
        <p:txBody>
          <a:bodyPr>
            <a:normAutofit fontScale="92500"/>
          </a:bodyPr>
          <a:lstStyle/>
          <a:p>
            <a:r>
              <a:rPr lang="en-US" dirty="0"/>
              <a:t>If a name isn’t defined inside a function, R will look one level up to the enclosing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 descr="Screenshot 2016-09-03 14.48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49" y="2953605"/>
            <a:ext cx="4018455" cy="3133438"/>
          </a:xfrm>
          <a:prstGeom prst="rect">
            <a:avLst/>
          </a:prstGeom>
        </p:spPr>
      </p:pic>
      <p:pic>
        <p:nvPicPr>
          <p:cNvPr id="6" name="Picture 5" descr="Screenshot 2016-09-03 14.49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86" y="3524283"/>
            <a:ext cx="2694123" cy="13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38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3.6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FB856F-1356-A146-B316-ED4C6377E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in R that will return the square of a number in its environment.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480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950137"/>
            <a:ext cx="7772400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4: Functionals and </a:t>
            </a:r>
            <a:r>
              <a:rPr lang="en-US" dirty="0" err="1">
                <a:solidFill>
                  <a:srgbClr val="FF0000"/>
                </a:solidFill>
              </a:rPr>
              <a:t>purrr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96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77A78E0-9B81-5428-67F2-49DF55F66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02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/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b="1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b="1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8708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Functionals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 functional</a:t>
            </a:r>
            <a:r>
              <a:rPr lang="en-US" dirty="0"/>
              <a:t> is a function that takes data and a function as  inputs, and returns a vector as output</a:t>
            </a:r>
          </a:p>
          <a:p>
            <a:r>
              <a:rPr lang="en-US" dirty="0"/>
              <a:t>The output is usually the same size as the input.</a:t>
            </a:r>
          </a:p>
          <a:p>
            <a:r>
              <a:rPr lang="en-US" dirty="0"/>
              <a:t>Commonly used as an alternative for loops</a:t>
            </a:r>
          </a:p>
          <a:p>
            <a:r>
              <a:rPr lang="en-US" dirty="0"/>
              <a:t>The </a:t>
            </a:r>
            <a:r>
              <a:rPr lang="en-US" dirty="0" err="1"/>
              <a:t>purrr</a:t>
            </a:r>
            <a:r>
              <a:rPr lang="en-US" dirty="0"/>
              <a:t> package contains an excellent resource for functionals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9381B-9464-E749-9B1F-3E9A5669A052}"/>
              </a:ext>
            </a:extLst>
          </p:cNvPr>
          <p:cNvSpPr/>
          <p:nvPr/>
        </p:nvSpPr>
        <p:spPr>
          <a:xfrm>
            <a:off x="8649303" y="2694978"/>
            <a:ext cx="1924104" cy="1246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5CE8B2-6D6C-7E4F-AF91-5638649DE6D2}"/>
              </a:ext>
            </a:extLst>
          </p:cNvPr>
          <p:cNvCxnSpPr/>
          <p:nvPr/>
        </p:nvCxnSpPr>
        <p:spPr>
          <a:xfrm>
            <a:off x="9154510" y="1633434"/>
            <a:ext cx="0" cy="1061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CDCF70-EB32-1E4F-ADAE-0178FBF8AFDC}"/>
              </a:ext>
            </a:extLst>
          </p:cNvPr>
          <p:cNvCxnSpPr>
            <a:cxnSpLocks/>
          </p:cNvCxnSpPr>
          <p:nvPr/>
        </p:nvCxnSpPr>
        <p:spPr>
          <a:xfrm>
            <a:off x="9958551" y="2049517"/>
            <a:ext cx="0" cy="645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CF7032-A55E-C94F-8717-2DD05B16FA1E}"/>
              </a:ext>
            </a:extLst>
          </p:cNvPr>
          <p:cNvSpPr txBox="1"/>
          <p:nvPr/>
        </p:nvSpPr>
        <p:spPr>
          <a:xfrm>
            <a:off x="8835295" y="1256348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6C367-8FBF-CA4C-AB13-E7AB302D3E79}"/>
              </a:ext>
            </a:extLst>
          </p:cNvPr>
          <p:cNvSpPr txBox="1"/>
          <p:nvPr/>
        </p:nvSpPr>
        <p:spPr>
          <a:xfrm>
            <a:off x="9455849" y="163343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257BD0-4ECC-8348-A77F-CAC264E2A548}"/>
              </a:ext>
            </a:extLst>
          </p:cNvPr>
          <p:cNvCxnSpPr/>
          <p:nvPr/>
        </p:nvCxnSpPr>
        <p:spPr>
          <a:xfrm>
            <a:off x="9611355" y="3941874"/>
            <a:ext cx="0" cy="1061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C39467-FFD7-774F-8C12-A66B21139E11}"/>
              </a:ext>
            </a:extLst>
          </p:cNvPr>
          <p:cNvSpPr txBox="1"/>
          <p:nvPr/>
        </p:nvSpPr>
        <p:spPr>
          <a:xfrm>
            <a:off x="9667277" y="4264169"/>
            <a:ext cx="1367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Transformed</a:t>
            </a:r>
          </a:p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72746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B4930-D025-6242-9830-67F34C22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purrr</a:t>
            </a:r>
            <a:r>
              <a:rPr lang="en-IE" dirty="0"/>
              <a:t> is all about iteration. </a:t>
            </a:r>
          </a:p>
          <a:p>
            <a:r>
              <a:rPr lang="en-IE" dirty="0" err="1"/>
              <a:t>purrr</a:t>
            </a:r>
            <a:r>
              <a:rPr lang="en-IE" dirty="0"/>
              <a:t> introduces map functions (the </a:t>
            </a:r>
            <a:r>
              <a:rPr lang="en-IE" dirty="0" err="1"/>
              <a:t>tidyverse’s</a:t>
            </a:r>
            <a:r>
              <a:rPr lang="en-IE" dirty="0"/>
              <a:t> answer to base R’s apply functions, but more in line with functional programming practices) as well as some new functions for manipulating lists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992CABF-F263-C548-9705-62ACFB52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138" y="4942517"/>
            <a:ext cx="6369962" cy="8545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80CF49-2B95-5F42-A647-E7F40310B2E6}"/>
                  </a:ext>
                </a:extLst>
              </p14:cNvPr>
              <p14:cNvContentPartPr/>
              <p14:nvPr/>
            </p14:nvContentPartPr>
            <p14:xfrm>
              <a:off x="3782880" y="2700360"/>
              <a:ext cx="805320" cy="60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80CF49-2B95-5F42-A647-E7F40310B2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3520" y="2691000"/>
                <a:ext cx="824040" cy="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657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18530</TotalTime>
  <Words>5862</Words>
  <Application>Microsoft Macintosh PowerPoint</Application>
  <PresentationFormat>Widescreen</PresentationFormat>
  <Paragraphs>1177</Paragraphs>
  <Slides>158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1" baseType="lpstr">
      <vt:lpstr>Arial</vt:lpstr>
      <vt:lpstr>Calibri</vt:lpstr>
      <vt:lpstr>Office Theme</vt:lpstr>
      <vt:lpstr>Topic 1: Overview</vt:lpstr>
      <vt:lpstr>Objective</vt:lpstr>
      <vt:lpstr>Instructor –Jim Duggan</vt:lpstr>
      <vt:lpstr>Course Overview</vt:lpstr>
      <vt:lpstr>The R Project for Statistical Computing</vt:lpstr>
      <vt:lpstr>First Steps: RStudio Cloud!</vt:lpstr>
      <vt:lpstr>(1) Create your account on https://rstudio.cloud and login</vt:lpstr>
      <vt:lpstr>(2) In your workspace, create a project</vt:lpstr>
      <vt:lpstr>(3) Name the project (e.g. MySmartGrid)</vt:lpstr>
      <vt:lpstr>(4) Run some R code in Console</vt:lpstr>
      <vt:lpstr>(5) Install required packages</vt:lpstr>
      <vt:lpstr>(6) For example, ggplot2</vt:lpstr>
      <vt:lpstr>(7) Packages required</vt:lpstr>
      <vt:lpstr>Topic 2: Exploratory Data Analysis</vt:lpstr>
      <vt:lpstr>Course Overview</vt:lpstr>
      <vt:lpstr>Data Frames/Tibbles</vt:lpstr>
      <vt:lpstr>tibble abbreviations (variable types)</vt:lpstr>
      <vt:lpstr>Challenge 2.1</vt:lpstr>
      <vt:lpstr>Exploratory Data Analysis: Goal</vt:lpstr>
      <vt:lpstr>Data Exploration</vt:lpstr>
      <vt:lpstr>Defining Important Terms (Wickham and Grolemund)</vt:lpstr>
      <vt:lpstr>Data Visualisation with ggplot2</vt:lpstr>
      <vt:lpstr>Fuel Economy Data Set (ggplot2::mpg)</vt:lpstr>
      <vt:lpstr>First Steps</vt:lpstr>
      <vt:lpstr>Selecting data</vt:lpstr>
      <vt:lpstr>Creating a ggplot</vt:lpstr>
      <vt:lpstr>Interpreting the plot</vt:lpstr>
      <vt:lpstr>Challenge 2.2</vt:lpstr>
      <vt:lpstr>(2) Aesthetic Mappings</vt:lpstr>
      <vt:lpstr>PowerPoint Presentation</vt:lpstr>
      <vt:lpstr>PowerPoint Presentation</vt:lpstr>
      <vt:lpstr>Challenge 2.3</vt:lpstr>
      <vt:lpstr>(3) Common Problems</vt:lpstr>
      <vt:lpstr>(4) Facets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2.4</vt:lpstr>
      <vt:lpstr>(5) Geometric Objects</vt:lpstr>
      <vt:lpstr>geom</vt:lpstr>
      <vt:lpstr>Sample plot geoms</vt:lpstr>
      <vt:lpstr>Examples of using different geoms</vt:lpstr>
      <vt:lpstr>Challenge 2.5</vt:lpstr>
      <vt:lpstr>Challenge 2.4</vt:lpstr>
      <vt:lpstr>Topic 3: Functions and Vectors</vt:lpstr>
      <vt:lpstr>Course Overview</vt:lpstr>
      <vt:lpstr>R – Data Types</vt:lpstr>
      <vt:lpstr>(1) Atomic Vectors</vt:lpstr>
      <vt:lpstr>Creating atomic vectors using sequences</vt:lpstr>
      <vt:lpstr>Coercion of atomic vectors</vt:lpstr>
      <vt:lpstr>Coercion Rules Least to most flexible</vt:lpstr>
      <vt:lpstr>Subsetting Atomic Vectors </vt:lpstr>
      <vt:lpstr>(a) Positive integers</vt:lpstr>
      <vt:lpstr>(b) Negative integers</vt:lpstr>
      <vt:lpstr>(c) Logical Vectors</vt:lpstr>
      <vt:lpstr>Logical Vectors - Advantages</vt:lpstr>
      <vt:lpstr>(4) Character vectors to subset</vt:lpstr>
      <vt:lpstr>Logical Expressions in R</vt:lpstr>
      <vt:lpstr>Challenge 3.1</vt:lpstr>
      <vt:lpstr>Vectorisation</vt:lpstr>
      <vt:lpstr>PowerPoint Presentation</vt:lpstr>
      <vt:lpstr>Arithmetic Operators</vt:lpstr>
      <vt:lpstr>Vectorized if/else</vt:lpstr>
      <vt:lpstr>Missing Values - NA</vt:lpstr>
      <vt:lpstr>is.na() function</vt:lpstr>
      <vt:lpstr>Challenge 3.2</vt:lpstr>
      <vt:lpstr>(2) Lists</vt:lpstr>
      <vt:lpstr>Creating a list…</vt:lpstr>
      <vt:lpstr>Subsetting lists</vt:lpstr>
      <vt:lpstr>Example</vt:lpstr>
      <vt:lpstr>Challenge 3.3</vt:lpstr>
      <vt:lpstr>Extract the following</vt:lpstr>
      <vt:lpstr>$ operator</vt:lpstr>
      <vt:lpstr>Visualising Lists and Subsetting</vt:lpstr>
      <vt:lpstr>PowerPoint Presentation</vt:lpstr>
      <vt:lpstr>PowerPoint Presentation</vt:lpstr>
      <vt:lpstr>PowerPoint Presentation</vt:lpstr>
      <vt:lpstr>PowerPoint Presentation</vt:lpstr>
      <vt:lpstr>(3) Functions</vt:lpstr>
      <vt:lpstr>General Form</vt:lpstr>
      <vt:lpstr>Example</vt:lpstr>
      <vt:lpstr>Challenge 3.4</vt:lpstr>
      <vt:lpstr>Function Arguments</vt:lpstr>
      <vt:lpstr>PowerPoint Presentation</vt:lpstr>
      <vt:lpstr>Guidelines (Wickham 2015)</vt:lpstr>
      <vt:lpstr>Passing functions as objects</vt:lpstr>
      <vt:lpstr>Challenge 3.5</vt:lpstr>
      <vt:lpstr>(3) Environments in R</vt:lpstr>
      <vt:lpstr>Hierarchy of Environments</vt:lpstr>
      <vt:lpstr>Examining the hierarchy with search()</vt:lpstr>
      <vt:lpstr>Functions and their Environment</vt:lpstr>
      <vt:lpstr>Looking for variables…</vt:lpstr>
      <vt:lpstr>Challenge 3.6</vt:lpstr>
      <vt:lpstr>Topic 4: Functionals and purrr</vt:lpstr>
      <vt:lpstr>Course Overview</vt:lpstr>
      <vt:lpstr>Functionals</vt:lpstr>
      <vt:lpstr>Introduction to purrr </vt:lpstr>
      <vt:lpstr>Introduction to purrr </vt:lpstr>
      <vt:lpstr>(1) Map functions</vt:lpstr>
      <vt:lpstr>The input object</vt:lpstr>
      <vt:lpstr>Iteration example</vt:lpstr>
      <vt:lpstr>The output</vt:lpstr>
      <vt:lpstr>map() always returns a list</vt:lpstr>
      <vt:lpstr>Challenge 4.1</vt:lpstr>
      <vt:lpstr>(2) Adding Anonymous Functions</vt:lpstr>
      <vt:lpstr>Modifying the output from map</vt:lpstr>
      <vt:lpstr>(3) The tilde-dot shorthand for functions</vt:lpstr>
      <vt:lpstr>Challenge 4.2</vt:lpstr>
      <vt:lpstr>Challenge 4.3</vt:lpstr>
      <vt:lpstr>PowerPoint Presentation</vt:lpstr>
      <vt:lpstr>Topic 5: Data Transformation with dplyr – Part 1 </vt:lpstr>
      <vt:lpstr>Course Overview</vt:lpstr>
      <vt:lpstr>Overview</vt:lpstr>
      <vt:lpstr>Recap - Data Frames/Tibbles</vt:lpstr>
      <vt:lpstr>aimsir17 </vt:lpstr>
      <vt:lpstr>dplyr Basics: 5 key functions</vt:lpstr>
      <vt:lpstr>1. filter()</vt:lpstr>
      <vt:lpstr>Relational operators in R</vt:lpstr>
      <vt:lpstr>Show rows for “MACE HEAD” in January</vt:lpstr>
      <vt:lpstr>Useful approaches for filtering more than one value</vt:lpstr>
      <vt:lpstr>Challenge 5.1</vt:lpstr>
      <vt:lpstr>2. arrange()</vt:lpstr>
      <vt:lpstr>Mean Sea Level Pressure</vt:lpstr>
      <vt:lpstr>Humidity</vt:lpstr>
      <vt:lpstr>More than one value</vt:lpstr>
      <vt:lpstr>In descending order -  desc()</vt:lpstr>
      <vt:lpstr>Mean Sea Level Pressure</vt:lpstr>
      <vt:lpstr>Windspeed</vt:lpstr>
      <vt:lpstr>Challenge 5.2</vt:lpstr>
      <vt:lpstr>3. select()</vt:lpstr>
      <vt:lpstr>Useful options with select()</vt:lpstr>
      <vt:lpstr>Special functions with select()</vt:lpstr>
      <vt:lpstr>Examples</vt:lpstr>
      <vt:lpstr>everything()</vt:lpstr>
      <vt:lpstr>Summary: 3 of the 5 verbs</vt:lpstr>
      <vt:lpstr>Challenge 5.3</vt:lpstr>
      <vt:lpstr>Combining operations with the Pipe</vt:lpstr>
      <vt:lpstr>Examples</vt:lpstr>
      <vt:lpstr>dplyr Basics: 5 key functions</vt:lpstr>
      <vt:lpstr>4. mutate()</vt:lpstr>
      <vt:lpstr>Example of mutate</vt:lpstr>
      <vt:lpstr>Useful Creation Functions</vt:lpstr>
      <vt:lpstr>Challenge 8.1</vt:lpstr>
      <vt:lpstr>dplyr Basics: 5 key functions</vt:lpstr>
      <vt:lpstr>5. summarise()</vt:lpstr>
      <vt:lpstr>group_by()</vt:lpstr>
      <vt:lpstr>Key idea</vt:lpstr>
      <vt:lpstr>Overall idea…</vt:lpstr>
      <vt:lpstr>Useful Summary Functions</vt:lpstr>
      <vt:lpstr>Challenge 8.2</vt:lpstr>
      <vt:lpstr>dplyr Summary: 5 key functions</vt:lpstr>
      <vt:lpstr>dplyr 0.7.0, some new additions</vt:lpstr>
      <vt:lpstr>pull() – Select 1 column as a vector</vt:lpstr>
      <vt:lpstr>pull() – Also works with column numbers, default is last column</vt:lpstr>
      <vt:lpstr>case_when()</vt:lpstr>
      <vt:lpstr>Very useful in mutate()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449</cp:revision>
  <cp:lastPrinted>2020-11-24T11:26:30Z</cp:lastPrinted>
  <dcterms:created xsi:type="dcterms:W3CDTF">2016-06-27T07:49:28Z</dcterms:created>
  <dcterms:modified xsi:type="dcterms:W3CDTF">2022-05-17T07:37:40Z</dcterms:modified>
</cp:coreProperties>
</file>